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7556500" cy="10693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jELnZwJEbHWNRQMgUWdvuHPGP5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8" d="100"/>
          <a:sy n="98" d="100"/>
        </p:scale>
        <p:origin x="1062" y="-28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2: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3: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3" name="Google Shape;2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5" name="Google Shape;35;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1792288" y="612775"/>
            <a:ext cx="5486400" cy="4114800"/>
          </a:xfrm>
          <a:prstGeom prst="rect">
            <a:avLst/>
          </a:prstGeom>
          <a:noFill/>
          <a:ln>
            <a:noFill/>
          </a:ln>
        </p:spPr>
      </p:sp>
      <p:sp>
        <p:nvSpPr>
          <p:cNvPr id="64" name="Google Shape;64;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w-kngw@gold.ocn.ne.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188"/>
        </a:solidFill>
        <a:effectLst/>
      </p:bgPr>
    </p:bg>
    <p:spTree>
      <p:nvGrpSpPr>
        <p:cNvPr id="1" name="Shape 83"/>
        <p:cNvGrpSpPr/>
        <p:nvPr/>
      </p:nvGrpSpPr>
      <p:grpSpPr>
        <a:xfrm>
          <a:off x="0" y="0"/>
          <a:ext cx="0" cy="0"/>
          <a:chOff x="0" y="0"/>
          <a:chExt cx="0" cy="0"/>
        </a:xfrm>
      </p:grpSpPr>
      <p:sp>
        <p:nvSpPr>
          <p:cNvPr id="84" name="Google Shape;84;p1"/>
          <p:cNvSpPr/>
          <p:nvPr/>
        </p:nvSpPr>
        <p:spPr>
          <a:xfrm>
            <a:off x="4842543" y="-1233592"/>
            <a:ext cx="3922913" cy="3922913"/>
          </a:xfrm>
          <a:custGeom>
            <a:avLst/>
            <a:gdLst/>
            <a:ahLst/>
            <a:cxnLst/>
            <a:rect l="l" t="t" r="r" b="b"/>
            <a:pathLst>
              <a:path w="3922913" h="3922913" extrusionOk="0">
                <a:moveTo>
                  <a:pt x="0" y="0"/>
                </a:moveTo>
                <a:lnTo>
                  <a:pt x="3922914" y="0"/>
                </a:lnTo>
                <a:lnTo>
                  <a:pt x="3922914" y="3922913"/>
                </a:lnTo>
                <a:lnTo>
                  <a:pt x="0" y="3922913"/>
                </a:lnTo>
                <a:lnTo>
                  <a:pt x="0" y="0"/>
                </a:lnTo>
                <a:close/>
              </a:path>
            </a:pathLst>
          </a:custGeom>
          <a:blipFill rotWithShape="1">
            <a:blip r:embed="rId3">
              <a:alphaModFix amt="80000"/>
            </a:blip>
            <a:stretch>
              <a:fillRect/>
            </a:stretch>
          </a:blipFill>
          <a:ln>
            <a:noFill/>
          </a:ln>
        </p:spPr>
        <p:txBody>
          <a:bodyPr/>
          <a:lstStyle/>
          <a:p>
            <a:endParaRPr lang="ja-JP" altLang="en-US"/>
          </a:p>
        </p:txBody>
      </p:sp>
      <p:sp>
        <p:nvSpPr>
          <p:cNvPr id="85" name="Google Shape;85;p1"/>
          <p:cNvSpPr/>
          <p:nvPr/>
        </p:nvSpPr>
        <p:spPr>
          <a:xfrm>
            <a:off x="-1458445" y="7754667"/>
            <a:ext cx="3922913" cy="3922913"/>
          </a:xfrm>
          <a:custGeom>
            <a:avLst/>
            <a:gdLst/>
            <a:ahLst/>
            <a:cxnLst/>
            <a:rect l="l" t="t" r="r" b="b"/>
            <a:pathLst>
              <a:path w="3922913" h="3922913" extrusionOk="0">
                <a:moveTo>
                  <a:pt x="0" y="0"/>
                </a:moveTo>
                <a:lnTo>
                  <a:pt x="3922913" y="0"/>
                </a:lnTo>
                <a:lnTo>
                  <a:pt x="3922913" y="3922913"/>
                </a:lnTo>
                <a:lnTo>
                  <a:pt x="0" y="3922913"/>
                </a:lnTo>
                <a:lnTo>
                  <a:pt x="0" y="0"/>
                </a:lnTo>
                <a:close/>
              </a:path>
            </a:pathLst>
          </a:custGeom>
          <a:blipFill rotWithShape="1">
            <a:blip r:embed="rId3">
              <a:alphaModFix amt="80000"/>
            </a:blip>
            <a:stretch>
              <a:fillRect/>
            </a:stretch>
          </a:blipFill>
          <a:ln>
            <a:noFill/>
          </a:ln>
        </p:spPr>
        <p:txBody>
          <a:bodyPr/>
          <a:lstStyle/>
          <a:p>
            <a:endParaRPr lang="ja-JP" altLang="en-US"/>
          </a:p>
        </p:txBody>
      </p:sp>
      <p:grpSp>
        <p:nvGrpSpPr>
          <p:cNvPr id="86" name="Google Shape;86;p1"/>
          <p:cNvGrpSpPr/>
          <p:nvPr/>
        </p:nvGrpSpPr>
        <p:grpSpPr>
          <a:xfrm>
            <a:off x="419034" y="-72009"/>
            <a:ext cx="6721932" cy="10345675"/>
            <a:chOff x="0" y="-180975"/>
            <a:chExt cx="2473859" cy="3807497"/>
          </a:xfrm>
        </p:grpSpPr>
        <p:sp>
          <p:nvSpPr>
            <p:cNvPr id="87" name="Google Shape;87;p1"/>
            <p:cNvSpPr/>
            <p:nvPr/>
          </p:nvSpPr>
          <p:spPr>
            <a:xfrm>
              <a:off x="0" y="0"/>
              <a:ext cx="2473858" cy="3626522"/>
            </a:xfrm>
            <a:custGeom>
              <a:avLst/>
              <a:gdLst/>
              <a:ahLst/>
              <a:cxnLst/>
              <a:rect l="l" t="t" r="r" b="b"/>
              <a:pathLst>
                <a:path w="2473858" h="3626522" extrusionOk="0">
                  <a:moveTo>
                    <a:pt x="0" y="0"/>
                  </a:moveTo>
                  <a:lnTo>
                    <a:pt x="2473858" y="0"/>
                  </a:lnTo>
                  <a:lnTo>
                    <a:pt x="2473858" y="3626522"/>
                  </a:lnTo>
                  <a:lnTo>
                    <a:pt x="0" y="3626522"/>
                  </a:lnTo>
                  <a:close/>
                </a:path>
              </a:pathLst>
            </a:custGeom>
            <a:solidFill>
              <a:srgbClr val="FFFFFF"/>
            </a:solidFill>
            <a:ln w="19050" cap="sq" cmpd="sng">
              <a:solidFill>
                <a:srgbClr val="15498F"/>
              </a:solidFill>
              <a:prstDash val="solid"/>
              <a:miter lim="8000"/>
              <a:headEnd type="none" w="sm" len="sm"/>
              <a:tailEnd type="none" w="sm" len="sm"/>
            </a:ln>
          </p:spPr>
          <p:txBody>
            <a:bodyPr/>
            <a:lstStyle/>
            <a:p>
              <a:endParaRPr lang="ja-JP" altLang="en-US"/>
            </a:p>
          </p:txBody>
        </p:sp>
        <p:sp>
          <p:nvSpPr>
            <p:cNvPr id="88" name="Google Shape;88;p1"/>
            <p:cNvSpPr txBox="1"/>
            <p:nvPr/>
          </p:nvSpPr>
          <p:spPr>
            <a:xfrm>
              <a:off x="0" y="-180975"/>
              <a:ext cx="2473859" cy="3807497"/>
            </a:xfrm>
            <a:prstGeom prst="rect">
              <a:avLst/>
            </a:prstGeom>
            <a:noFill/>
            <a:ln>
              <a:noFill/>
            </a:ln>
          </p:spPr>
          <p:txBody>
            <a:bodyPr spcFirstLastPara="1" wrap="square" lIns="50800" tIns="50800" rIns="50800" bIns="50800" anchor="ctr" anchorCtr="0">
              <a:noAutofit/>
            </a:bodyPr>
            <a:lstStyle/>
            <a:p>
              <a:pPr marL="0" marR="0" lvl="0" indent="0" algn="ctr" rtl="0">
                <a:lnSpc>
                  <a:spcPct val="1243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89" name="Google Shape;89;p1"/>
          <p:cNvGrpSpPr/>
          <p:nvPr/>
        </p:nvGrpSpPr>
        <p:grpSpPr>
          <a:xfrm>
            <a:off x="335056" y="301596"/>
            <a:ext cx="167956" cy="201416"/>
            <a:chOff x="0" y="-161925"/>
            <a:chExt cx="812800" cy="974725"/>
          </a:xfrm>
        </p:grpSpPr>
        <p:sp>
          <p:nvSpPr>
            <p:cNvPr id="90" name="Google Shape;90;p1"/>
            <p:cNvSpPr/>
            <p:nvPr/>
          </p:nvSpPr>
          <p:spPr>
            <a:xfrm>
              <a:off x="0" y="0"/>
              <a:ext cx="812800" cy="812800"/>
            </a:xfrm>
            <a:custGeom>
              <a:avLst/>
              <a:gdLst/>
              <a:ahLst/>
              <a:cxnLst/>
              <a:rect l="l" t="t" r="r" b="b"/>
              <a:pathLst>
                <a:path w="812800" h="812800" extrusionOk="0">
                  <a:moveTo>
                    <a:pt x="0" y="0"/>
                  </a:moveTo>
                  <a:lnTo>
                    <a:pt x="812800" y="0"/>
                  </a:lnTo>
                  <a:lnTo>
                    <a:pt x="812800" y="812800"/>
                  </a:lnTo>
                  <a:lnTo>
                    <a:pt x="0" y="812800"/>
                  </a:lnTo>
                  <a:close/>
                </a:path>
              </a:pathLst>
            </a:custGeom>
            <a:solidFill>
              <a:srgbClr val="FFFFFF"/>
            </a:solidFill>
            <a:ln w="19050" cap="sq" cmpd="sng">
              <a:solidFill>
                <a:srgbClr val="15498F"/>
              </a:solidFill>
              <a:prstDash val="solid"/>
              <a:miter lim="8000"/>
              <a:headEnd type="none" w="sm" len="sm"/>
              <a:tailEnd type="none" w="sm" len="sm"/>
            </a:ln>
          </p:spPr>
          <p:txBody>
            <a:bodyPr/>
            <a:lstStyle/>
            <a:p>
              <a:endParaRPr lang="ja-JP" altLang="en-US"/>
            </a:p>
          </p:txBody>
        </p:sp>
        <p:sp>
          <p:nvSpPr>
            <p:cNvPr id="91" name="Google Shape;91;p1"/>
            <p:cNvSpPr txBox="1"/>
            <p:nvPr/>
          </p:nvSpPr>
          <p:spPr>
            <a:xfrm>
              <a:off x="0" y="-161925"/>
              <a:ext cx="812800" cy="974725"/>
            </a:xfrm>
            <a:prstGeom prst="rect">
              <a:avLst/>
            </a:prstGeom>
            <a:noFill/>
            <a:ln>
              <a:noFill/>
            </a:ln>
          </p:spPr>
          <p:txBody>
            <a:bodyPr spcFirstLastPara="1" wrap="square" lIns="50800" tIns="50800" rIns="50800" bIns="50800" anchor="ctr" anchorCtr="0">
              <a:noAutofit/>
            </a:bodyPr>
            <a:lstStyle/>
            <a:p>
              <a:pPr marL="0" marR="0" lvl="0" indent="0" algn="ctr" rtl="0">
                <a:lnSpc>
                  <a:spcPct val="1088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92" name="Google Shape;92;p1"/>
          <p:cNvGrpSpPr/>
          <p:nvPr/>
        </p:nvGrpSpPr>
        <p:grpSpPr>
          <a:xfrm>
            <a:off x="335056" y="10155528"/>
            <a:ext cx="167956" cy="201416"/>
            <a:chOff x="0" y="-161925"/>
            <a:chExt cx="812800" cy="974725"/>
          </a:xfrm>
        </p:grpSpPr>
        <p:sp>
          <p:nvSpPr>
            <p:cNvPr id="93" name="Google Shape;93;p1"/>
            <p:cNvSpPr/>
            <p:nvPr/>
          </p:nvSpPr>
          <p:spPr>
            <a:xfrm>
              <a:off x="0" y="0"/>
              <a:ext cx="812800" cy="812800"/>
            </a:xfrm>
            <a:custGeom>
              <a:avLst/>
              <a:gdLst/>
              <a:ahLst/>
              <a:cxnLst/>
              <a:rect l="l" t="t" r="r" b="b"/>
              <a:pathLst>
                <a:path w="812800" h="812800" extrusionOk="0">
                  <a:moveTo>
                    <a:pt x="0" y="0"/>
                  </a:moveTo>
                  <a:lnTo>
                    <a:pt x="812800" y="0"/>
                  </a:lnTo>
                  <a:lnTo>
                    <a:pt x="812800" y="812800"/>
                  </a:lnTo>
                  <a:lnTo>
                    <a:pt x="0" y="812800"/>
                  </a:lnTo>
                  <a:close/>
                </a:path>
              </a:pathLst>
            </a:custGeom>
            <a:solidFill>
              <a:srgbClr val="FFFFFF"/>
            </a:solidFill>
            <a:ln w="19050" cap="sq" cmpd="sng">
              <a:solidFill>
                <a:srgbClr val="15498F"/>
              </a:solidFill>
              <a:prstDash val="solid"/>
              <a:miter lim="8000"/>
              <a:headEnd type="none" w="sm" len="sm"/>
              <a:tailEnd type="none" w="sm" len="sm"/>
            </a:ln>
          </p:spPr>
          <p:txBody>
            <a:bodyPr/>
            <a:lstStyle/>
            <a:p>
              <a:endParaRPr lang="ja-JP" altLang="en-US"/>
            </a:p>
          </p:txBody>
        </p:sp>
        <p:sp>
          <p:nvSpPr>
            <p:cNvPr id="94" name="Google Shape;94;p1"/>
            <p:cNvSpPr txBox="1"/>
            <p:nvPr/>
          </p:nvSpPr>
          <p:spPr>
            <a:xfrm>
              <a:off x="0" y="-161925"/>
              <a:ext cx="812800" cy="974725"/>
            </a:xfrm>
            <a:prstGeom prst="rect">
              <a:avLst/>
            </a:prstGeom>
            <a:noFill/>
            <a:ln>
              <a:noFill/>
            </a:ln>
          </p:spPr>
          <p:txBody>
            <a:bodyPr spcFirstLastPara="1" wrap="square" lIns="50800" tIns="50800" rIns="50800" bIns="50800" anchor="ctr" anchorCtr="0">
              <a:noAutofit/>
            </a:bodyPr>
            <a:lstStyle/>
            <a:p>
              <a:pPr marL="0" marR="0" lvl="0" indent="0" algn="ctr" rtl="0">
                <a:lnSpc>
                  <a:spcPct val="1088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95" name="Google Shape;95;p1"/>
          <p:cNvGrpSpPr/>
          <p:nvPr/>
        </p:nvGrpSpPr>
        <p:grpSpPr>
          <a:xfrm>
            <a:off x="7056988" y="301596"/>
            <a:ext cx="167956" cy="201416"/>
            <a:chOff x="0" y="-161925"/>
            <a:chExt cx="812800" cy="974725"/>
          </a:xfrm>
        </p:grpSpPr>
        <p:sp>
          <p:nvSpPr>
            <p:cNvPr id="96" name="Google Shape;96;p1"/>
            <p:cNvSpPr/>
            <p:nvPr/>
          </p:nvSpPr>
          <p:spPr>
            <a:xfrm>
              <a:off x="0" y="0"/>
              <a:ext cx="812800" cy="812800"/>
            </a:xfrm>
            <a:custGeom>
              <a:avLst/>
              <a:gdLst/>
              <a:ahLst/>
              <a:cxnLst/>
              <a:rect l="l" t="t" r="r" b="b"/>
              <a:pathLst>
                <a:path w="812800" h="812800" extrusionOk="0">
                  <a:moveTo>
                    <a:pt x="0" y="0"/>
                  </a:moveTo>
                  <a:lnTo>
                    <a:pt x="812800" y="0"/>
                  </a:lnTo>
                  <a:lnTo>
                    <a:pt x="812800" y="812800"/>
                  </a:lnTo>
                  <a:lnTo>
                    <a:pt x="0" y="812800"/>
                  </a:lnTo>
                  <a:close/>
                </a:path>
              </a:pathLst>
            </a:custGeom>
            <a:solidFill>
              <a:srgbClr val="FFFFFF"/>
            </a:solidFill>
            <a:ln w="19050" cap="sq" cmpd="sng">
              <a:solidFill>
                <a:srgbClr val="15498F"/>
              </a:solidFill>
              <a:prstDash val="solid"/>
              <a:miter lim="8000"/>
              <a:headEnd type="none" w="sm" len="sm"/>
              <a:tailEnd type="none" w="sm" len="sm"/>
            </a:ln>
          </p:spPr>
          <p:txBody>
            <a:bodyPr/>
            <a:lstStyle/>
            <a:p>
              <a:endParaRPr lang="ja-JP" altLang="en-US"/>
            </a:p>
          </p:txBody>
        </p:sp>
        <p:sp>
          <p:nvSpPr>
            <p:cNvPr id="97" name="Google Shape;97;p1"/>
            <p:cNvSpPr txBox="1"/>
            <p:nvPr/>
          </p:nvSpPr>
          <p:spPr>
            <a:xfrm>
              <a:off x="0" y="-161925"/>
              <a:ext cx="812800" cy="974725"/>
            </a:xfrm>
            <a:prstGeom prst="rect">
              <a:avLst/>
            </a:prstGeom>
            <a:noFill/>
            <a:ln>
              <a:noFill/>
            </a:ln>
          </p:spPr>
          <p:txBody>
            <a:bodyPr spcFirstLastPara="1" wrap="square" lIns="50800" tIns="50800" rIns="50800" bIns="50800" anchor="ctr" anchorCtr="0">
              <a:noAutofit/>
            </a:bodyPr>
            <a:lstStyle/>
            <a:p>
              <a:pPr marL="0" marR="0" lvl="0" indent="0" algn="ctr" rtl="0">
                <a:lnSpc>
                  <a:spcPct val="1088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98" name="Google Shape;98;p1"/>
          <p:cNvGrpSpPr/>
          <p:nvPr/>
        </p:nvGrpSpPr>
        <p:grpSpPr>
          <a:xfrm>
            <a:off x="7056988" y="10155528"/>
            <a:ext cx="167956" cy="201416"/>
            <a:chOff x="0" y="-161925"/>
            <a:chExt cx="812800" cy="974725"/>
          </a:xfrm>
        </p:grpSpPr>
        <p:sp>
          <p:nvSpPr>
            <p:cNvPr id="99" name="Google Shape;99;p1"/>
            <p:cNvSpPr/>
            <p:nvPr/>
          </p:nvSpPr>
          <p:spPr>
            <a:xfrm>
              <a:off x="0" y="0"/>
              <a:ext cx="812800" cy="812800"/>
            </a:xfrm>
            <a:custGeom>
              <a:avLst/>
              <a:gdLst/>
              <a:ahLst/>
              <a:cxnLst/>
              <a:rect l="l" t="t" r="r" b="b"/>
              <a:pathLst>
                <a:path w="812800" h="812800" extrusionOk="0">
                  <a:moveTo>
                    <a:pt x="0" y="0"/>
                  </a:moveTo>
                  <a:lnTo>
                    <a:pt x="812800" y="0"/>
                  </a:lnTo>
                  <a:lnTo>
                    <a:pt x="812800" y="812800"/>
                  </a:lnTo>
                  <a:lnTo>
                    <a:pt x="0" y="812800"/>
                  </a:lnTo>
                  <a:close/>
                </a:path>
              </a:pathLst>
            </a:custGeom>
            <a:solidFill>
              <a:srgbClr val="FFFFFF"/>
            </a:solidFill>
            <a:ln w="19050" cap="sq" cmpd="sng">
              <a:solidFill>
                <a:srgbClr val="15498F"/>
              </a:solidFill>
              <a:prstDash val="solid"/>
              <a:miter lim="8000"/>
              <a:headEnd type="none" w="sm" len="sm"/>
              <a:tailEnd type="none" w="sm" len="sm"/>
            </a:ln>
          </p:spPr>
          <p:txBody>
            <a:bodyPr/>
            <a:lstStyle/>
            <a:p>
              <a:endParaRPr lang="ja-JP" altLang="en-US"/>
            </a:p>
          </p:txBody>
        </p:sp>
        <p:sp>
          <p:nvSpPr>
            <p:cNvPr id="100" name="Google Shape;100;p1"/>
            <p:cNvSpPr txBox="1"/>
            <p:nvPr/>
          </p:nvSpPr>
          <p:spPr>
            <a:xfrm>
              <a:off x="0" y="-161925"/>
              <a:ext cx="812800" cy="974725"/>
            </a:xfrm>
            <a:prstGeom prst="rect">
              <a:avLst/>
            </a:prstGeom>
            <a:noFill/>
            <a:ln>
              <a:noFill/>
            </a:ln>
          </p:spPr>
          <p:txBody>
            <a:bodyPr spcFirstLastPara="1" wrap="square" lIns="50800" tIns="50800" rIns="50800" bIns="50800" anchor="ctr" anchorCtr="0">
              <a:noAutofit/>
            </a:bodyPr>
            <a:lstStyle/>
            <a:p>
              <a:pPr marL="0" marR="0" lvl="0" indent="0" algn="ctr" rtl="0">
                <a:lnSpc>
                  <a:spcPct val="1088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01" name="Google Shape;101;p1"/>
          <p:cNvGrpSpPr/>
          <p:nvPr/>
        </p:nvGrpSpPr>
        <p:grpSpPr>
          <a:xfrm>
            <a:off x="627736" y="1632574"/>
            <a:ext cx="6301027" cy="3826529"/>
            <a:chOff x="0" y="-161925"/>
            <a:chExt cx="1786539" cy="1121403"/>
          </a:xfrm>
        </p:grpSpPr>
        <p:sp>
          <p:nvSpPr>
            <p:cNvPr id="102" name="Google Shape;102;p1"/>
            <p:cNvSpPr/>
            <p:nvPr/>
          </p:nvSpPr>
          <p:spPr>
            <a:xfrm>
              <a:off x="0" y="0"/>
              <a:ext cx="1786539" cy="959478"/>
            </a:xfrm>
            <a:custGeom>
              <a:avLst/>
              <a:gdLst/>
              <a:ahLst/>
              <a:cxnLst/>
              <a:rect l="l" t="t" r="r" b="b"/>
              <a:pathLst>
                <a:path w="1786539" h="959478" extrusionOk="0">
                  <a:moveTo>
                    <a:pt x="24574" y="0"/>
                  </a:moveTo>
                  <a:lnTo>
                    <a:pt x="1761966" y="0"/>
                  </a:lnTo>
                  <a:cubicBezTo>
                    <a:pt x="1768483" y="0"/>
                    <a:pt x="1774733" y="2589"/>
                    <a:pt x="1779342" y="7197"/>
                  </a:cubicBezTo>
                  <a:cubicBezTo>
                    <a:pt x="1783950" y="11806"/>
                    <a:pt x="1786539" y="18056"/>
                    <a:pt x="1786539" y="24574"/>
                  </a:cubicBezTo>
                  <a:lnTo>
                    <a:pt x="1786539" y="934905"/>
                  </a:lnTo>
                  <a:cubicBezTo>
                    <a:pt x="1786539" y="941422"/>
                    <a:pt x="1783950" y="947672"/>
                    <a:pt x="1779342" y="952281"/>
                  </a:cubicBezTo>
                  <a:cubicBezTo>
                    <a:pt x="1774733" y="956889"/>
                    <a:pt x="1768483" y="959478"/>
                    <a:pt x="1761966" y="959478"/>
                  </a:cubicBezTo>
                  <a:lnTo>
                    <a:pt x="24574" y="959478"/>
                  </a:lnTo>
                  <a:cubicBezTo>
                    <a:pt x="18056" y="959478"/>
                    <a:pt x="11806" y="956889"/>
                    <a:pt x="7197" y="952281"/>
                  </a:cubicBezTo>
                  <a:cubicBezTo>
                    <a:pt x="2589" y="947672"/>
                    <a:pt x="0" y="941422"/>
                    <a:pt x="0" y="934905"/>
                  </a:cubicBezTo>
                  <a:lnTo>
                    <a:pt x="0" y="24574"/>
                  </a:lnTo>
                  <a:cubicBezTo>
                    <a:pt x="0" y="18056"/>
                    <a:pt x="2589" y="11806"/>
                    <a:pt x="7197" y="7197"/>
                  </a:cubicBezTo>
                  <a:cubicBezTo>
                    <a:pt x="11806" y="2589"/>
                    <a:pt x="18056" y="0"/>
                    <a:pt x="24574" y="0"/>
                  </a:cubicBezTo>
                  <a:close/>
                </a:path>
              </a:pathLst>
            </a:custGeom>
            <a:solidFill>
              <a:srgbClr val="FFEF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
            <p:cNvSpPr txBox="1"/>
            <p:nvPr/>
          </p:nvSpPr>
          <p:spPr>
            <a:xfrm>
              <a:off x="0" y="-161925"/>
              <a:ext cx="1786539" cy="1121403"/>
            </a:xfrm>
            <a:prstGeom prst="rect">
              <a:avLst/>
            </a:prstGeom>
            <a:noFill/>
            <a:ln>
              <a:noFill/>
            </a:ln>
          </p:spPr>
          <p:txBody>
            <a:bodyPr spcFirstLastPara="1" wrap="square" lIns="50800" tIns="50800" rIns="50800" bIns="50800" anchor="ctr" anchorCtr="0">
              <a:noAutofit/>
            </a:bodyPr>
            <a:lstStyle/>
            <a:p>
              <a:pPr marL="0" marR="0" lvl="0" indent="0" algn="ctr" rtl="0">
                <a:lnSpc>
                  <a:spcPct val="111055"/>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04" name="Google Shape;104;p1"/>
          <p:cNvGrpSpPr/>
          <p:nvPr/>
        </p:nvGrpSpPr>
        <p:grpSpPr>
          <a:xfrm>
            <a:off x="5376978" y="7821084"/>
            <a:ext cx="787175" cy="943995"/>
            <a:chOff x="0" y="-161925"/>
            <a:chExt cx="812800" cy="974725"/>
          </a:xfrm>
        </p:grpSpPr>
        <p:sp>
          <p:nvSpPr>
            <p:cNvPr id="105" name="Google Shape;105;p1"/>
            <p:cNvSpPr/>
            <p:nvPr/>
          </p:nvSpPr>
          <p:spPr>
            <a:xfrm>
              <a:off x="0" y="0"/>
              <a:ext cx="812800" cy="812800"/>
            </a:xfrm>
            <a:custGeom>
              <a:avLst/>
              <a:gdLst/>
              <a:ahLst/>
              <a:cxnLst/>
              <a:rect l="l" t="t" r="r" b="b"/>
              <a:pathLst>
                <a:path w="812800" h="812800" extrusionOk="0">
                  <a:moveTo>
                    <a:pt x="0" y="0"/>
                  </a:moveTo>
                  <a:lnTo>
                    <a:pt x="812800" y="0"/>
                  </a:lnTo>
                  <a:lnTo>
                    <a:pt x="812800" y="812800"/>
                  </a:lnTo>
                  <a:lnTo>
                    <a:pt x="0" y="812800"/>
                  </a:lnTo>
                  <a:close/>
                </a:path>
              </a:pathLst>
            </a:custGeom>
            <a:solidFill>
              <a:srgbClr val="FFFFFF"/>
            </a:solidFill>
            <a:ln w="9525" cap="sq" cmpd="sng">
              <a:solidFill>
                <a:srgbClr val="15498F"/>
              </a:solidFill>
              <a:prstDash val="solid"/>
              <a:miter lim="8000"/>
              <a:headEnd type="none" w="sm" len="sm"/>
              <a:tailEnd type="none" w="sm" len="sm"/>
            </a:ln>
          </p:spPr>
          <p:txBody>
            <a:bodyPr/>
            <a:lstStyle/>
            <a:p>
              <a:endParaRPr lang="ja-JP" altLang="en-US"/>
            </a:p>
          </p:txBody>
        </p:sp>
        <p:sp>
          <p:nvSpPr>
            <p:cNvPr id="106" name="Google Shape;106;p1"/>
            <p:cNvSpPr txBox="1"/>
            <p:nvPr/>
          </p:nvSpPr>
          <p:spPr>
            <a:xfrm>
              <a:off x="0" y="-161925"/>
              <a:ext cx="812800" cy="974725"/>
            </a:xfrm>
            <a:prstGeom prst="rect">
              <a:avLst/>
            </a:prstGeom>
            <a:noFill/>
            <a:ln>
              <a:noFill/>
            </a:ln>
          </p:spPr>
          <p:txBody>
            <a:bodyPr spcFirstLastPara="1" wrap="square" lIns="50800" tIns="50800" rIns="50800" bIns="50800" anchor="ctr" anchorCtr="0">
              <a:noAutofit/>
            </a:bodyPr>
            <a:lstStyle/>
            <a:p>
              <a:pPr marL="0" marR="0" lvl="0" indent="0" algn="ctr" rtl="0">
                <a:lnSpc>
                  <a:spcPct val="108888"/>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07" name="Google Shape;107;p1"/>
          <p:cNvSpPr txBox="1"/>
          <p:nvPr/>
        </p:nvSpPr>
        <p:spPr>
          <a:xfrm>
            <a:off x="1021115" y="662769"/>
            <a:ext cx="5657700" cy="538609"/>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ja-JP" sz="2500" b="1" i="0" u="none" strike="noStrike" cap="none" dirty="0">
                <a:solidFill>
                  <a:srgbClr val="15498F"/>
                </a:solidFill>
                <a:latin typeface="UD デジタル 教科書体 NP-B" panose="02020700000000000000" pitchFamily="18" charset="-128"/>
                <a:ea typeface="UD デジタル 教科書体 NP-B" panose="02020700000000000000" pitchFamily="18" charset="-128"/>
                <a:sym typeface="Arial"/>
              </a:rPr>
              <a:t>🌟 </a:t>
            </a:r>
            <a:r>
              <a:rPr lang="ja-JP" sz="2500" b="1" dirty="0">
                <a:solidFill>
                  <a:srgbClr val="15498F"/>
                </a:solidFill>
                <a:latin typeface="UD デジタル 教科書体 NP-B" panose="02020700000000000000" pitchFamily="18" charset="-128"/>
                <a:ea typeface="UD デジタル 教科書体 NP-B" panose="02020700000000000000" pitchFamily="18" charset="-128"/>
              </a:rPr>
              <a:t>チームメンバー</a:t>
            </a:r>
            <a:r>
              <a:rPr lang="ja-JP" sz="2500" b="1" i="0" u="none" strike="noStrike" cap="none" dirty="0">
                <a:solidFill>
                  <a:srgbClr val="15498F"/>
                </a:solidFill>
                <a:latin typeface="UD デジタル 教科書体 NP-B" panose="02020700000000000000" pitchFamily="18" charset="-128"/>
                <a:ea typeface="UD デジタル 教科書体 NP-B" panose="02020700000000000000" pitchFamily="18" charset="-128"/>
                <a:sym typeface="Arial"/>
              </a:rPr>
              <a:t>募集のお知らせ 🌟</a:t>
            </a:r>
            <a:endParaRPr dirty="0">
              <a:latin typeface="UD デジタル 教科書体 NP-B" panose="02020700000000000000" pitchFamily="18" charset="-128"/>
              <a:ea typeface="UD デジタル 教科書体 NP-B" panose="02020700000000000000" pitchFamily="18" charset="-128"/>
            </a:endParaRPr>
          </a:p>
        </p:txBody>
      </p:sp>
      <p:sp>
        <p:nvSpPr>
          <p:cNvPr id="108" name="Google Shape;108;p1"/>
          <p:cNvSpPr txBox="1"/>
          <p:nvPr/>
        </p:nvSpPr>
        <p:spPr>
          <a:xfrm>
            <a:off x="499366" y="453629"/>
            <a:ext cx="6638100" cy="9645974"/>
          </a:xfrm>
          <a:prstGeom prst="rect">
            <a:avLst/>
          </a:prstGeom>
          <a:noFill/>
          <a:ln>
            <a:noFill/>
          </a:ln>
        </p:spPr>
        <p:txBody>
          <a:bodyPr spcFirstLastPara="1" wrap="square" lIns="0" tIns="0" rIns="0" bIns="0" anchor="t" anchorCtr="0">
            <a:spAutoFit/>
          </a:bodyPr>
          <a:lstStyle/>
          <a:p>
            <a:pPr marL="0" marR="0" lvl="0" indent="0" algn="ctr" rtl="0">
              <a:lnSpc>
                <a:spcPct val="159722"/>
              </a:lnSpc>
              <a:spcBef>
                <a:spcPts val="0"/>
              </a:spcBef>
              <a:spcAft>
                <a:spcPts val="0"/>
              </a:spcAft>
              <a:buNone/>
            </a:pPr>
            <a:endParaRPr sz="1800" b="0" i="0" u="none" strike="noStrike" cap="none" dirty="0">
              <a:solidFill>
                <a:schemeClr val="dk1"/>
              </a:solidFill>
              <a:latin typeface="UD デジタル 教科書体 NP-B" panose="02020700000000000000" pitchFamily="18" charset="-128"/>
              <a:ea typeface="UD デジタル 教科書体 NP-B" panose="02020700000000000000" pitchFamily="18" charset="-128"/>
              <a:cs typeface="Calibri"/>
              <a:sym typeface="Calibri"/>
            </a:endParaRPr>
          </a:p>
          <a:p>
            <a:pPr marL="0" marR="0" lvl="0" indent="0" algn="ctr"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会員の皆さまへ</a:t>
            </a:r>
            <a:endParaRPr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ctr"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以下のポジションで</a:t>
            </a:r>
            <a:r>
              <a:rPr lang="ja-JP" sz="1437" dirty="0">
                <a:latin typeface="UD デジタル 教科書体 NP-B" panose="02020700000000000000" pitchFamily="18" charset="-128"/>
                <a:ea typeface="UD デジタル 教科書体 NP-B" panose="02020700000000000000" pitchFamily="18" charset="-128"/>
              </a:rPr>
              <a:t>メンバー</a:t>
            </a: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を募集しています！</a:t>
            </a:r>
            <a:endParaRPr lang="en-US" alt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ctr" rtl="0">
              <a:lnSpc>
                <a:spcPct val="200069"/>
              </a:lnSpc>
              <a:spcBef>
                <a:spcPts val="0"/>
              </a:spcBef>
              <a:spcAft>
                <a:spcPts val="0"/>
              </a:spcAft>
              <a:buNone/>
            </a:pPr>
            <a:endParaRPr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6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637"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1. </a:t>
            </a:r>
            <a:r>
              <a:rPr lang="ja-JP"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妊娠SOSかながわ相談員</a:t>
            </a:r>
            <a:endParaRPr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電話相談/LINE相談/アウトリーチ支援 </a:t>
            </a:r>
            <a:endParaRPr sz="1300"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募集人数: 2～3名</a:t>
            </a:r>
            <a:endParaRPr lang="en-US" alt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endParaRPr sz="1300"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6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637"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2. </a:t>
            </a:r>
            <a:r>
              <a:rPr lang="ja-JP"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株式会社スタジオアリス・セミナー講師</a:t>
            </a:r>
            <a:endParaRPr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募集人数: 2～3名</a:t>
            </a:r>
            <a:endParaRPr lang="en-US" alt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endParaRPr sz="1300"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6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637"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3. </a:t>
            </a:r>
            <a:r>
              <a:rPr lang="ja-JP"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企業向けプレコンセプションケア出前講座 講師</a:t>
            </a:r>
            <a:endParaRPr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募集人数: 2～3名</a:t>
            </a:r>
            <a:endParaRPr lang="en-US" alt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spcBef>
                <a:spcPts val="0"/>
              </a:spcBef>
              <a:spcAft>
                <a:spcPts val="0"/>
              </a:spcAft>
              <a:buNone/>
            </a:pPr>
            <a:endParaRPr sz="1300"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6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637"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4. </a:t>
            </a:r>
            <a:r>
              <a:rPr lang="ja-JP" sz="1800" b="1"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助産師による相談室（企業対象）</a:t>
            </a:r>
            <a:endParaRPr sz="1800" dirty="0">
              <a:latin typeface="UD デジタル 教科書体 NP-B" panose="02020700000000000000" pitchFamily="18" charset="-128"/>
              <a:ea typeface="UD デジタル 教科書体 NP-B" panose="02020700000000000000" pitchFamily="18" charset="-128"/>
            </a:endParaRPr>
          </a:p>
          <a:p>
            <a:pPr marL="0" marR="0" lvl="0" indent="0" algn="l" rtl="0">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300"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募集人数: 2～3名</a:t>
            </a:r>
            <a:endParaRPr sz="1300" dirty="0">
              <a:latin typeface="UD デジタル 教科書体 NP-B" panose="02020700000000000000" pitchFamily="18" charset="-128"/>
              <a:ea typeface="UD デジタル 教科書体 NP-B" panose="02020700000000000000" pitchFamily="18" charset="-128"/>
            </a:endParaRPr>
          </a:p>
          <a:p>
            <a:pPr marL="0" marR="0" lvl="0" indent="0" algn="l"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 申込み</a:t>
            </a:r>
            <a:endParaRPr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150000"/>
              </a:lnSpc>
              <a:spcBef>
                <a:spcPts val="0"/>
              </a:spcBef>
              <a:spcAft>
                <a:spcPts val="0"/>
              </a:spcAft>
              <a:buNone/>
            </a:pPr>
            <a:r>
              <a:rPr lang="ja-JP" sz="16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2025年4月30日（水）～6月30日（月）</a:t>
            </a:r>
            <a:r>
              <a:rPr lang="ja-JP" altLang="en-US" dirty="0">
                <a:latin typeface="UD デジタル 教科書体 NP-B" panose="02020700000000000000" pitchFamily="18" charset="-128"/>
                <a:ea typeface="UD デジタル 教科書体 NP-B" panose="02020700000000000000" pitchFamily="18" charset="-128"/>
              </a:rPr>
              <a:t>　</a:t>
            </a:r>
          </a:p>
          <a:p>
            <a:pPr marL="0" marR="0" lvl="0" indent="0" algn="l" rtl="0">
              <a:lnSpc>
                <a:spcPct val="150000"/>
              </a:lnSpc>
              <a:spcBef>
                <a:spcPts val="0"/>
              </a:spcBef>
              <a:spcAft>
                <a:spcPts val="600"/>
              </a:spcAft>
              <a:buNone/>
            </a:pPr>
            <a:r>
              <a:rPr lang="ja-JP" sz="1437" b="0" i="0" u="none" strike="noStrike" cap="none" dirty="0">
                <a:solidFill>
                  <a:srgbClr val="5E17EB"/>
                </a:solidFill>
                <a:latin typeface="UD デジタル 教科書体 NP-B" panose="02020700000000000000" pitchFamily="18" charset="-128"/>
                <a:ea typeface="UD デジタル 教科書体 NP-B" panose="02020700000000000000" pitchFamily="18" charset="-128"/>
                <a:sym typeface="Arial"/>
              </a:rPr>
              <a:t>　　　　　</a:t>
            </a:r>
            <a:r>
              <a:rPr lang="ja-JP" altLang="en-US" sz="1437" b="0" i="0" u="none" strike="noStrike" cap="none" dirty="0">
                <a:solidFill>
                  <a:srgbClr val="5E17EB"/>
                </a:solidFill>
                <a:latin typeface="UD デジタル 教科書体 NP-B" panose="02020700000000000000" pitchFamily="18" charset="-128"/>
                <a:ea typeface="UD デジタル 教科書体 NP-B" panose="02020700000000000000" pitchFamily="18" charset="-128"/>
                <a:sym typeface="Arial"/>
              </a:rPr>
              <a:t>　</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応募者多数の場合は、期日より早めに受付を終了します</a:t>
            </a:r>
            <a:r>
              <a:rPr lang="ja-JP" sz="1437" b="0" i="0" u="none" strike="noStrike" cap="none" dirty="0">
                <a:solidFill>
                  <a:schemeClr val="tx1"/>
                </a:solidFill>
                <a:latin typeface="UD デジタル 教科書体 NP-B" panose="02020700000000000000" pitchFamily="18" charset="-128"/>
                <a:ea typeface="UD デジタル 教科書体 NP-B" panose="02020700000000000000" pitchFamily="18" charset="-128"/>
                <a:sym typeface="Arial"/>
              </a:rPr>
              <a:t>。</a:t>
            </a:r>
            <a:endParaRPr lang="ja-JP" altLang="en-US" sz="1437" b="0" i="0" u="none" strike="noStrike" cap="none" dirty="0">
              <a:solidFill>
                <a:schemeClr val="tx1"/>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200061"/>
              </a:lnSpc>
              <a:spcBef>
                <a:spcPts val="0"/>
              </a:spcBef>
              <a:spcAft>
                <a:spcPts val="0"/>
              </a:spcAft>
              <a:buNone/>
            </a:pPr>
            <a:r>
              <a:rPr lang="ja-JP" altLang="en-US" sz="1437" dirty="0">
                <a:solidFill>
                  <a:srgbClr val="5E17EB"/>
                </a:solidFill>
                <a:latin typeface="UD デジタル 教科書体 NP-B" panose="02020700000000000000" pitchFamily="18" charset="-128"/>
                <a:ea typeface="UD デジタル 教科書体 NP-B" panose="02020700000000000000" pitchFamily="18" charset="-128"/>
              </a:rPr>
              <a:t>　　　　</a:t>
            </a:r>
            <a:r>
              <a:rPr lang="ja-JP" alt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a:t>
            </a:r>
            <a:r>
              <a:rPr lang="en-US" alt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altLang="en-US"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選考について</a:t>
            </a:r>
          </a:p>
          <a:p>
            <a:pPr marR="0" lvl="0" indent="1071563" algn="l" rtl="0">
              <a:lnSpc>
                <a:spcPct val="150000"/>
              </a:lnSpc>
              <a:spcBef>
                <a:spcPts val="0"/>
              </a:spcBef>
              <a:spcAft>
                <a:spcPts val="0"/>
              </a:spcAft>
              <a:buNone/>
            </a:pPr>
            <a:r>
              <a:rPr lang="ja-JP" altLang="en-US" sz="1200" dirty="0">
                <a:latin typeface="UD デジタル 教科書体 NP-B" panose="02020700000000000000" pitchFamily="18" charset="-128"/>
                <a:ea typeface="UD デジタル 教科書体 NP-B" panose="02020700000000000000" pitchFamily="18" charset="-128"/>
              </a:rPr>
              <a:t>面接を行い、検討後、採用決定のご連絡をいたします。</a:t>
            </a:r>
          </a:p>
          <a:p>
            <a:pPr marR="0" lvl="0" indent="1071563" algn="l" rtl="0">
              <a:lnSpc>
                <a:spcPct val="150000"/>
              </a:lnSpc>
              <a:spcBef>
                <a:spcPts val="0"/>
              </a:spcBef>
              <a:spcAft>
                <a:spcPts val="0"/>
              </a:spcAft>
              <a:buNone/>
            </a:pPr>
            <a:r>
              <a:rPr lang="ja-JP" altLang="en-US" sz="1200" dirty="0">
                <a:latin typeface="UD デジタル 教科書体 NP-B" panose="02020700000000000000" pitchFamily="18" charset="-128"/>
                <a:ea typeface="UD デジタル 教科書体 NP-B" panose="02020700000000000000" pitchFamily="18" charset="-128"/>
              </a:rPr>
              <a:t>面接日について</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ご連絡しますので、面接可能日をお書き</a:t>
            </a:r>
            <a:r>
              <a:rPr lang="ja-JP" altLang="en-US" sz="1200" b="0" i="0" u="none" strike="noStrike" cap="none" dirty="0">
                <a:solidFill>
                  <a:schemeClr val="tx1"/>
                </a:solidFill>
                <a:latin typeface="UD デジタル 教科書体 NP-B" panose="02020700000000000000" pitchFamily="18" charset="-128"/>
                <a:ea typeface="UD デジタル 教科書体 NP-B" panose="02020700000000000000" pitchFamily="18" charset="-128"/>
                <a:sym typeface="Arial"/>
              </a:rPr>
              <a:t>ください</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a:t>
            </a:r>
          </a:p>
          <a:p>
            <a:pPr marR="0" lvl="0" indent="1071563" algn="l" rtl="0">
              <a:lnSpc>
                <a:spcPct val="150000"/>
              </a:lnSpc>
              <a:spcBef>
                <a:spcPts val="0"/>
              </a:spcBef>
              <a:spcAft>
                <a:spcPts val="0"/>
              </a:spcAft>
              <a:buNone/>
            </a:pPr>
            <a:r>
              <a:rPr lang="ja-JP" altLang="en-US" sz="1200" b="0" i="0" u="none" strike="noStrike" cap="none" dirty="0">
                <a:solidFill>
                  <a:schemeClr val="tx1"/>
                </a:solidFill>
                <a:latin typeface="UD デジタル 教科書体 NP-B" panose="02020700000000000000" pitchFamily="18" charset="-128"/>
                <a:ea typeface="UD デジタル 教科書体 NP-B" panose="02020700000000000000" pitchFamily="18" charset="-128"/>
                <a:sym typeface="Arial"/>
              </a:rPr>
              <a:t>参考にさせていただきます。</a:t>
            </a:r>
          </a:p>
          <a:p>
            <a:pPr marL="0" marR="0" lvl="0" indent="0" algn="l" rtl="0">
              <a:lnSpc>
                <a:spcPct val="200061"/>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altLang="en-US"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 面接日程</a:t>
            </a:r>
            <a:endParaRPr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日時: 先着順で随時調整</a:t>
            </a:r>
            <a:endParaRPr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会場: オンラインまたは対面</a:t>
            </a:r>
            <a:endParaRPr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 詳細情報</a:t>
            </a:r>
            <a:r>
              <a:rPr lang="ja-JP" sz="12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altLang="en-US" sz="12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詳しく</a:t>
            </a:r>
            <a:r>
              <a:rPr lang="ja-JP" sz="12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は、公益社団法人神奈川県助産師会のホームページ</a:t>
            </a:r>
            <a:endParaRPr sz="12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endParaRPr>
          </a:p>
          <a:p>
            <a:pPr marL="0" marR="0" lvl="0" indent="0" algn="l" rtl="0">
              <a:lnSpc>
                <a:spcPct val="200080"/>
              </a:lnSpc>
              <a:spcBef>
                <a:spcPts val="0"/>
              </a:spcBef>
              <a:spcAft>
                <a:spcPts val="0"/>
              </a:spcAft>
              <a:buNone/>
            </a:pPr>
            <a:r>
              <a:rPr lang="ja-JP" sz="12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（会員専用ページ：お知らせ）をご覧ください。</a:t>
            </a:r>
            <a:endParaRPr dirty="0">
              <a:latin typeface="UD デジタル 教科書体 NP-B" panose="02020700000000000000" pitchFamily="18" charset="-128"/>
              <a:ea typeface="UD デジタル 教科書体 NP-B" panose="02020700000000000000" pitchFamily="18" charset="-128"/>
            </a:endParaRPr>
          </a:p>
          <a:p>
            <a:pPr marL="0" marR="0" lvl="0" indent="0" algn="l" rtl="0">
              <a:lnSpc>
                <a:spcPct val="200069"/>
              </a:lnSpc>
              <a:spcBef>
                <a:spcPts val="0"/>
              </a:spcBef>
              <a:spcAft>
                <a:spcPts val="0"/>
              </a:spcAft>
              <a:buNone/>
            </a:pPr>
            <a:r>
              <a:rPr lang="ja-JP" sz="14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　　　　</a:t>
            </a:r>
            <a:r>
              <a:rPr lang="ja-JP" sz="1337" b="0" i="0" u="none" strike="noStrike" cap="none" dirty="0">
                <a:solidFill>
                  <a:srgbClr val="000000"/>
                </a:solidFill>
                <a:latin typeface="UD デジタル 教科書体 NP-B" panose="02020700000000000000" pitchFamily="18" charset="-128"/>
                <a:ea typeface="UD デジタル 教科書体 NP-B" panose="02020700000000000000" pitchFamily="18" charset="-128"/>
                <a:sym typeface="Arial"/>
              </a:rPr>
              <a:t>ご興味のある方は、ぜひご応募ください！お待ちしております。</a:t>
            </a:r>
            <a:endParaRPr dirty="0">
              <a:latin typeface="UD デジタル 教科書体 NP-B" panose="02020700000000000000" pitchFamily="18" charset="-128"/>
              <a:ea typeface="UD デジタル 教科書体 NP-B" panose="02020700000000000000" pitchFamily="18" charset="-128"/>
            </a:endParaRPr>
          </a:p>
        </p:txBody>
      </p:sp>
      <p:pic>
        <p:nvPicPr>
          <p:cNvPr id="2" name="図 1">
            <a:extLst>
              <a:ext uri="{FF2B5EF4-FFF2-40B4-BE49-F238E27FC236}">
                <a16:creationId xmlns:a16="http://schemas.microsoft.com/office/drawing/2014/main" id="{82EC7042-6996-DB38-90ED-3BF58E19C9E9}"/>
              </a:ext>
            </a:extLst>
          </p:cNvPr>
          <p:cNvPicPr>
            <a:picLocks noChangeAspect="1"/>
          </p:cNvPicPr>
          <p:nvPr/>
        </p:nvPicPr>
        <p:blipFill>
          <a:blip r:embed="rId4"/>
          <a:stretch>
            <a:fillRect/>
          </a:stretch>
        </p:blipFill>
        <p:spPr>
          <a:xfrm>
            <a:off x="5298084" y="7886104"/>
            <a:ext cx="944962" cy="9449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80D1A07-7E13-A78B-1755-0E9C5BBC9D29}"/>
              </a:ext>
            </a:extLst>
          </p:cNvPr>
          <p:cNvSpPr/>
          <p:nvPr/>
        </p:nvSpPr>
        <p:spPr>
          <a:xfrm>
            <a:off x="358156" y="1169719"/>
            <a:ext cx="6840188" cy="2291938"/>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AF6C2FB0-33A5-6EEC-AE3C-7800571F564C}"/>
              </a:ext>
            </a:extLst>
          </p:cNvPr>
          <p:cNvSpPr/>
          <p:nvPr/>
        </p:nvSpPr>
        <p:spPr>
          <a:xfrm>
            <a:off x="358156" y="4150425"/>
            <a:ext cx="6840188" cy="1318161"/>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DACD1424-F0EF-2553-F900-57F2CDBF609D}"/>
              </a:ext>
            </a:extLst>
          </p:cNvPr>
          <p:cNvSpPr/>
          <p:nvPr/>
        </p:nvSpPr>
        <p:spPr>
          <a:xfrm>
            <a:off x="358156" y="6086105"/>
            <a:ext cx="6840188" cy="4482934"/>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Google Shape;113;p2"/>
          <p:cNvSpPr txBox="1"/>
          <p:nvPr/>
        </p:nvSpPr>
        <p:spPr>
          <a:xfrm>
            <a:off x="234950" y="299688"/>
            <a:ext cx="7086600" cy="10466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1400"/>
              <a:buFont typeface="Arial"/>
              <a:buNone/>
            </a:pPr>
            <a:r>
              <a:rPr lang="ja-JP" b="1" dirty="0">
                <a:solidFill>
                  <a:schemeClr val="tx1"/>
                </a:solidFill>
              </a:rPr>
              <a:t>チームメンバー</a:t>
            </a:r>
            <a:r>
              <a:rPr lang="ja-JP" sz="1400" b="1" i="0" u="none" strike="noStrike" cap="none" dirty="0">
                <a:solidFill>
                  <a:srgbClr val="000000"/>
                </a:solidFill>
                <a:latin typeface="Arial"/>
                <a:ea typeface="Arial"/>
                <a:cs typeface="Arial"/>
                <a:sym typeface="Arial"/>
              </a:rPr>
              <a:t>募集のお知らせ</a:t>
            </a:r>
            <a:endParaRPr sz="1400" b="1"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sz="12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r>
              <a:rPr lang="ja-JP" sz="1400" b="1" i="0" u="none" strike="noStrike" cap="none" dirty="0">
                <a:solidFill>
                  <a:srgbClr val="2E74B5"/>
                </a:solidFill>
                <a:latin typeface="Arial"/>
                <a:ea typeface="Arial"/>
                <a:cs typeface="Arial"/>
                <a:sym typeface="Arial"/>
              </a:rPr>
              <a:t>①「妊娠SOSかながわ　電話相談/LINE相談/アウトリーチ支援」相談員　募集</a:t>
            </a:r>
            <a:endParaRPr sz="14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募集人数：2～3名</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sz="10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要　　件：神奈川県助産師会会員であり、事業の円滑な運営にも協力できる者</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r>
              <a:rPr lang="ja-JP" sz="1200" b="0" i="0" u="none" strike="noStrike" cap="none" dirty="0">
                <a:solidFill>
                  <a:schemeClr val="tx1"/>
                </a:solidFill>
                <a:latin typeface="Arial"/>
                <a:ea typeface="Arial"/>
                <a:cs typeface="Arial"/>
                <a:sym typeface="Arial"/>
              </a:rPr>
              <a:t>思春期保健相談士取得者</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妊娠SOS相談業務経験者</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業務内容：電話相談/LINE相談/アウトリーチ支援　</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事業の企画提案に基づき、メンバーと協力し円滑な運営</a:t>
            </a:r>
            <a:r>
              <a:rPr lang="ja-JP" sz="1200" dirty="0">
                <a:solidFill>
                  <a:schemeClr val="tx1"/>
                </a:solidFill>
              </a:rPr>
              <a:t>をする</a:t>
            </a:r>
            <a:endParaRPr sz="1200"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定例会議への出席（第2金曜日13時30分～15時）オンライン　</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勤務地　：自宅</a:t>
            </a:r>
            <a:r>
              <a:rPr lang="ja-JP" altLang="en-US" sz="1200" b="0" i="0" u="none" strike="noStrike" cap="none" dirty="0">
                <a:solidFill>
                  <a:schemeClr val="tx1"/>
                </a:solidFill>
                <a:latin typeface="Arial"/>
                <a:ea typeface="Arial"/>
                <a:cs typeface="Arial"/>
                <a:sym typeface="Arial"/>
              </a:rPr>
              <a:t>で</a:t>
            </a:r>
            <a:r>
              <a:rPr lang="ja-JP" sz="1200" b="0" i="0" u="none" strike="noStrike" cap="none" dirty="0">
                <a:solidFill>
                  <a:schemeClr val="tx1"/>
                </a:solidFill>
                <a:latin typeface="Arial"/>
                <a:ea typeface="Arial"/>
                <a:cs typeface="Arial"/>
                <a:sym typeface="Arial"/>
              </a:rPr>
              <a:t>プライバシー保護を図れる場所（専用電話/専用パソコン貸与）</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勤務時間：相談業務は基本16時～21時　</a:t>
            </a:r>
            <a:endParaRPr dirty="0">
              <a:solidFill>
                <a:schemeClr val="tx1"/>
              </a:solidFill>
            </a:endParaRPr>
          </a:p>
          <a:p>
            <a:pPr marL="0" marR="0" lvl="0" indent="66675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アウトリーチ支援は調整にて実施</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謝　　金：相談業務　1900円/時間 </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アウトリーチ支援（県から指定）</a:t>
            </a:r>
            <a:endParaRPr dirty="0">
              <a:solidFill>
                <a:schemeClr val="tx1"/>
              </a:solidFill>
            </a:endParaRPr>
          </a:p>
          <a:p>
            <a:pPr marL="0" marR="0" lvl="0" indent="0" algn="just" rtl="0">
              <a:spcBef>
                <a:spcPts val="0"/>
              </a:spcBef>
              <a:spcAft>
                <a:spcPts val="0"/>
              </a:spcAft>
              <a:buClr>
                <a:schemeClr val="dk1"/>
              </a:buClr>
              <a:buSzPts val="900"/>
              <a:buFont typeface="Arial"/>
              <a:buNone/>
            </a:pPr>
            <a:r>
              <a:rPr lang="ja-JP" sz="900" b="0" i="0" u="none" strike="noStrike" cap="none" dirty="0">
                <a:solidFill>
                  <a:schemeClr val="dk1"/>
                </a:solidFill>
                <a:latin typeface="Arial"/>
                <a:ea typeface="Arial"/>
                <a:cs typeface="Arial"/>
                <a:sym typeface="Arial"/>
              </a:rPr>
              <a:t>　</a:t>
            </a:r>
            <a:endParaRPr sz="9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sz="12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r>
              <a:rPr lang="ja-JP" sz="1400" b="1" i="0" u="none" strike="noStrike" cap="none" dirty="0">
                <a:solidFill>
                  <a:srgbClr val="2E74B5"/>
                </a:solidFill>
                <a:latin typeface="Arial"/>
                <a:ea typeface="Arial"/>
                <a:cs typeface="Arial"/>
                <a:sym typeface="Arial"/>
              </a:rPr>
              <a:t>②「株式会社スタジオアリス・セミナー講師　募集」</a:t>
            </a:r>
            <a:endParaRPr sz="14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募集人数：2～3名</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lang="en-US" altLang="ja-JP" sz="1200" dirty="0">
              <a:solidFill>
                <a:schemeClr val="dk1"/>
              </a:solidFill>
            </a:endParaRPr>
          </a:p>
          <a:p>
            <a:pPr marL="0" marR="0" lvl="0" indent="0" algn="just" rtl="0">
              <a:spcBef>
                <a:spcPts val="0"/>
              </a:spcBef>
              <a:spcAft>
                <a:spcPts val="0"/>
              </a:spcAft>
              <a:buClr>
                <a:schemeClr val="dk1"/>
              </a:buClr>
              <a:buSzPts val="1200"/>
              <a:buFont typeface="Arial"/>
              <a:buNone/>
            </a:pPr>
            <a:r>
              <a:rPr lang="ja-JP" altLang="en-US" sz="1200" b="0" i="0" u="none" strike="noStrike" cap="none" dirty="0">
                <a:solidFill>
                  <a:schemeClr val="dk1"/>
                </a:solidFill>
                <a:latin typeface="Arial"/>
                <a:ea typeface="Arial"/>
                <a:cs typeface="Arial"/>
                <a:sym typeface="Arial"/>
              </a:rPr>
              <a:t>　</a:t>
            </a:r>
            <a:r>
              <a:rPr lang="ja-JP" sz="1200" b="0" i="0" u="none" strike="noStrike" cap="none" dirty="0">
                <a:solidFill>
                  <a:schemeClr val="dk1"/>
                </a:solidFill>
                <a:latin typeface="Arial"/>
                <a:ea typeface="Arial"/>
                <a:cs typeface="Arial"/>
                <a:sym typeface="Arial"/>
              </a:rPr>
              <a:t>要　　件：神奈川県助産師会会員</a:t>
            </a:r>
            <a:r>
              <a:rPr lang="ja-JP" altLang="en-US" sz="1200" b="0" i="0" u="none" strike="noStrike" cap="none" dirty="0">
                <a:solidFill>
                  <a:schemeClr val="dk1"/>
                </a:solidFill>
                <a:latin typeface="Arial"/>
                <a:ea typeface="Arial"/>
                <a:cs typeface="Arial"/>
                <a:sym typeface="Arial"/>
              </a:rPr>
              <a:t>であり</a:t>
            </a:r>
            <a:r>
              <a:rPr lang="ja-JP" sz="1200" b="0" i="0" u="none" strike="noStrike" cap="none" dirty="0">
                <a:solidFill>
                  <a:schemeClr val="dk1"/>
                </a:solidFill>
                <a:latin typeface="Arial"/>
                <a:ea typeface="Arial"/>
                <a:cs typeface="Arial"/>
                <a:sym typeface="Arial"/>
              </a:rPr>
              <a:t> </a:t>
            </a:r>
            <a:r>
              <a:rPr lang="ja-JP" altLang="en-US" sz="1200" b="0" i="0" u="none" strike="noStrike" cap="none" dirty="0">
                <a:solidFill>
                  <a:schemeClr val="dk1"/>
                </a:solidFill>
                <a:latin typeface="Arial"/>
                <a:ea typeface="Arial"/>
                <a:cs typeface="Arial"/>
                <a:sym typeface="Arial"/>
              </a:rPr>
              <a:t>、</a:t>
            </a:r>
            <a:r>
              <a:rPr lang="ja-JP" sz="1200" b="0" i="0" u="none" strike="noStrike" cap="none" dirty="0">
                <a:solidFill>
                  <a:schemeClr val="dk1"/>
                </a:solidFill>
                <a:latin typeface="Arial"/>
                <a:ea typeface="Arial"/>
                <a:cs typeface="Arial"/>
                <a:sym typeface="Arial"/>
              </a:rPr>
              <a:t>インストラクタ―など有資格者</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業務内容：マタニティヨガ（25分）+講話（30分）　</a:t>
            </a:r>
            <a:endParaRPr dirty="0"/>
          </a:p>
          <a:p>
            <a:pPr marL="0" marR="0" lvl="0" indent="66675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または、ベビーマッサージ（40分）+座談会（15分）</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勤務地　：川崎市内のスタジオアリス店舗スペース</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勤務時間： 10時集合、10：30～11：45</a:t>
            </a:r>
            <a:endParaRPr lang="en-US" altLang="ja-JP" sz="12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rgbClr val="0563C1"/>
                </a:solidFill>
                <a:latin typeface="Arial"/>
                <a:ea typeface="Arial"/>
                <a:cs typeface="Arial"/>
                <a:sym typeface="Arial"/>
              </a:rPr>
              <a:t>　</a:t>
            </a:r>
            <a:r>
              <a:rPr lang="ja-JP" sz="1200" b="0" i="0" u="none" strike="noStrike" cap="none" dirty="0">
                <a:solidFill>
                  <a:schemeClr val="tx1"/>
                </a:solidFill>
                <a:latin typeface="Arial"/>
                <a:ea typeface="Arial"/>
                <a:cs typeface="Arial"/>
                <a:sym typeface="Arial"/>
              </a:rPr>
              <a:t>謝　　金：9,000円（交通費別実費）</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900"/>
              <a:buFont typeface="Arial"/>
              <a:buNone/>
            </a:pPr>
            <a:r>
              <a:rPr lang="ja-JP" sz="900" b="0" i="0" u="none" strike="noStrike" cap="none" dirty="0">
                <a:solidFill>
                  <a:schemeClr val="dk1"/>
                </a:solidFill>
                <a:latin typeface="Arial"/>
                <a:ea typeface="Arial"/>
                <a:cs typeface="Arial"/>
                <a:sym typeface="Arial"/>
              </a:rPr>
              <a:t>　</a:t>
            </a:r>
            <a:endParaRPr sz="9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sz="12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r>
              <a:rPr lang="ja-JP" sz="1400" b="1" i="0" u="none" strike="noStrike" cap="none" dirty="0">
                <a:solidFill>
                  <a:srgbClr val="2E74B5"/>
                </a:solidFill>
                <a:latin typeface="Arial"/>
                <a:ea typeface="Arial"/>
                <a:cs typeface="Arial"/>
                <a:sym typeface="Arial"/>
              </a:rPr>
              <a:t>③「企業向けプレコンセプションケア出前講座　講師　募集」</a:t>
            </a:r>
            <a:endParaRPr sz="14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募集人数：2～3名</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lang="en-US" altLang="ja-JP" sz="12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altLang="en-US" sz="1200" dirty="0">
                <a:solidFill>
                  <a:schemeClr val="dk1"/>
                </a:solidFill>
              </a:rPr>
              <a:t>　</a:t>
            </a:r>
            <a:r>
              <a:rPr lang="ja-JP" sz="1200" b="0" i="0" u="none" strike="noStrike" cap="none" dirty="0">
                <a:solidFill>
                  <a:schemeClr val="dk1"/>
                </a:solidFill>
                <a:latin typeface="Arial"/>
                <a:ea typeface="Arial"/>
                <a:cs typeface="Arial"/>
                <a:sym typeface="Arial"/>
              </a:rPr>
              <a:t>　要　　件：神奈川県助産師会会員であり、事業の円滑な運営にも協力できる者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dirty="0"/>
              <a:t>　　</a:t>
            </a:r>
            <a:r>
              <a:rPr lang="en-US" altLang="ja-JP" sz="1200" dirty="0"/>
              <a:t>1</a:t>
            </a:r>
            <a:r>
              <a:rPr lang="ja-JP" sz="1200" b="0" i="0" u="none" strike="noStrike" cap="none" dirty="0">
                <a:solidFill>
                  <a:srgbClr val="000000"/>
                </a:solidFill>
                <a:latin typeface="Arial"/>
                <a:ea typeface="Arial"/>
                <a:cs typeface="Arial"/>
                <a:sym typeface="Arial"/>
              </a:rPr>
              <a:t>（公社）日本助産師会のプレコンセプションケアプログラム研修を修了している者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2</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国立成育医療研究センターのセミナー受講歴がある者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3</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プレコンセプションケアに関する研修会に参加したことがある者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4</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助産師として母子に関わる健康教育、包括的性教育、いのちの授業などの講演を実施した</a:t>
            </a:r>
            <a:endParaRPr lang="en-US" altLang="ja-JP" sz="1200" b="0" i="0" u="none" strike="noStrike" cap="none" dirty="0">
              <a:solidFill>
                <a:srgbClr val="000000"/>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dirty="0"/>
              <a:t>　　　　</a:t>
            </a:r>
            <a:r>
              <a:rPr lang="ja-JP" sz="1200" b="0" i="0" u="none" strike="noStrike" cap="none" dirty="0">
                <a:solidFill>
                  <a:srgbClr val="000000"/>
                </a:solidFill>
                <a:latin typeface="Arial"/>
                <a:ea typeface="Arial"/>
                <a:cs typeface="Arial"/>
                <a:sym typeface="Arial"/>
              </a:rPr>
              <a:t>ことがある者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5</a:t>
            </a:r>
            <a:r>
              <a:rPr lang="ja-JP" sz="1200" b="0" i="0" u="none" strike="noStrike" cap="none" dirty="0">
                <a:solidFill>
                  <a:srgbClr val="000000"/>
                </a:solidFill>
                <a:latin typeface="Arial"/>
                <a:ea typeface="Arial"/>
                <a:cs typeface="Arial"/>
                <a:sym typeface="Arial"/>
              </a:rPr>
              <a:t>（公社）神奈川県助産師会が行っている出前講座の助産師とすでに認められている者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6</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女性のライフステージにおける健康や社会問題への取り組みを実施していくうえで、</a:t>
            </a:r>
            <a:endParaRPr lang="en-US" altLang="ja-JP" sz="1200" b="0" i="0" u="none" strike="noStrike" cap="none" dirty="0">
              <a:solidFill>
                <a:srgbClr val="000000"/>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dirty="0"/>
              <a:t>　　　　</a:t>
            </a:r>
            <a:r>
              <a:rPr lang="ja-JP" sz="1200" b="0" i="0" u="none" strike="noStrike" cap="none" dirty="0">
                <a:solidFill>
                  <a:srgbClr val="000000"/>
                </a:solidFill>
                <a:latin typeface="Arial"/>
                <a:ea typeface="Arial"/>
                <a:cs typeface="Arial"/>
                <a:sym typeface="Arial"/>
              </a:rPr>
              <a:t>プレコンセプションケアの必要性が十分理解できている者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7</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事業運営にも積極的に参加協力できる者</a:t>
            </a:r>
            <a:endParaRPr sz="1200" b="0" i="0" u="none" strike="noStrike" cap="none" dirty="0">
              <a:solidFill>
                <a:schemeClr val="dk1"/>
              </a:solidFill>
              <a:latin typeface="Arial"/>
              <a:ea typeface="Arial"/>
              <a:cs typeface="Arial"/>
              <a:sym typeface="Arial"/>
            </a:endParaRPr>
          </a:p>
          <a:p>
            <a:pPr marR="0" lvl="0" algn="just" rtl="0">
              <a:spcBef>
                <a:spcPts val="0"/>
              </a:spcBef>
              <a:spcAft>
                <a:spcPts val="0"/>
              </a:spcAft>
              <a:buClr>
                <a:srgbClr val="000000"/>
              </a:buClr>
              <a:buSzPts val="1200"/>
            </a:pPr>
            <a:r>
              <a:rPr lang="ja-JP" altLang="en-US" sz="1200" b="0" i="0" u="none" strike="noStrike" cap="none" dirty="0">
                <a:solidFill>
                  <a:srgbClr val="000000"/>
                </a:solidFill>
                <a:latin typeface="Arial"/>
                <a:ea typeface="Arial"/>
                <a:cs typeface="Arial"/>
                <a:sym typeface="Arial"/>
              </a:rPr>
              <a:t>　　</a:t>
            </a:r>
            <a:r>
              <a:rPr lang="en-US" altLang="ja-JP" sz="1200" b="0" i="0" u="none" strike="noStrike" cap="none" dirty="0">
                <a:solidFill>
                  <a:srgbClr val="000000"/>
                </a:solidFill>
                <a:latin typeface="Arial"/>
                <a:ea typeface="Arial"/>
                <a:cs typeface="Arial"/>
                <a:sym typeface="Arial"/>
              </a:rPr>
              <a:t>8</a:t>
            </a:r>
            <a:r>
              <a:rPr lang="ja-JP" altLang="en-US" sz="1200" b="0" i="0" u="none" strike="noStrike" cap="none" dirty="0">
                <a:solidFill>
                  <a:srgbClr val="000000"/>
                </a:solidFill>
                <a:latin typeface="Arial"/>
                <a:ea typeface="Arial"/>
                <a:cs typeface="Arial"/>
                <a:sym typeface="Arial"/>
              </a:rPr>
              <a:t>．</a:t>
            </a:r>
            <a:r>
              <a:rPr lang="ja-JP" sz="1200" b="0" i="0" u="none" strike="noStrike" cap="none" dirty="0">
                <a:solidFill>
                  <a:srgbClr val="000000"/>
                </a:solidFill>
                <a:latin typeface="Arial"/>
                <a:ea typeface="Arial"/>
                <a:cs typeface="Arial"/>
                <a:sym typeface="Arial"/>
              </a:rPr>
              <a:t>理事会にて推薦を得た者</a:t>
            </a:r>
            <a:endParaRPr sz="1200" b="0" i="0" u="none" strike="noStrike" cap="none" dirty="0">
              <a:solidFill>
                <a:schemeClr val="dk1"/>
              </a:solidFill>
              <a:latin typeface="Arial"/>
              <a:ea typeface="Arial"/>
              <a:cs typeface="Arial"/>
              <a:sym typeface="Arial"/>
            </a:endParaRPr>
          </a:p>
          <a:p>
            <a:pPr marL="0" marR="0" lvl="0" indent="133350" algn="just" rtl="0">
              <a:spcBef>
                <a:spcPts val="0"/>
              </a:spcBef>
              <a:spcAft>
                <a:spcPts val="0"/>
              </a:spcAft>
              <a:buClr>
                <a:srgbClr val="000000"/>
              </a:buClr>
              <a:buSzPts val="1200"/>
              <a:buFont typeface="Arial"/>
              <a:buNone/>
            </a:pPr>
            <a:r>
              <a:rPr lang="ja-JP" altLang="en-US" sz="1200" b="0" i="0" strike="noStrike" cap="none" dirty="0">
                <a:solidFill>
                  <a:srgbClr val="000000"/>
                </a:solidFill>
                <a:latin typeface="Arial"/>
                <a:ea typeface="Arial"/>
                <a:cs typeface="Arial"/>
                <a:sym typeface="Arial"/>
              </a:rPr>
              <a:t>　</a:t>
            </a:r>
            <a:r>
              <a:rPr lang="ja-JP" sz="1200" b="0" i="0" u="sng" strike="noStrike" cap="none" dirty="0">
                <a:solidFill>
                  <a:srgbClr val="000000"/>
                </a:solidFill>
                <a:latin typeface="Arial"/>
                <a:ea typeface="Arial"/>
                <a:cs typeface="Arial"/>
                <a:sym typeface="Arial"/>
              </a:rPr>
              <a:t>※上記1〜8の条件を複数満たしていること。</a:t>
            </a:r>
            <a:endParaRPr sz="1200" b="0" i="0" u="sng" strike="noStrike" cap="none"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業務内容：</a:t>
            </a:r>
            <a:r>
              <a:rPr lang="ja-JP" sz="1200" b="0" i="0" u="none" strike="noStrike" cap="none" dirty="0">
                <a:solidFill>
                  <a:schemeClr val="tx1"/>
                </a:solidFill>
                <a:latin typeface="Arial"/>
                <a:ea typeface="Arial"/>
                <a:cs typeface="Arial"/>
                <a:sym typeface="Arial"/>
              </a:rPr>
              <a:t>事業の企画提案に基づき、メンバーと協力し円滑な運営をする</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・神奈川県助産師会が指定したパワーポイント資料のブラッシュアップ</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・講座開催に向けた資料作成</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・出前講座の事前準備、実施、報告</a:t>
            </a:r>
            <a:r>
              <a:rPr lang="ja-JP" altLang="en-US" sz="1200" b="0" i="0" u="none" strike="noStrike" cap="none" dirty="0">
                <a:solidFill>
                  <a:schemeClr val="tx1"/>
                </a:solidFill>
                <a:latin typeface="Arial"/>
                <a:ea typeface="Arial"/>
                <a:cs typeface="Arial"/>
                <a:sym typeface="Arial"/>
              </a:rPr>
              <a:t>、集計</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・ファシリテーター担当</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・企業へ向けた営業活動（電話/メール等）等</a:t>
            </a:r>
            <a:endParaRPr sz="1200" b="0" i="0" u="none" strike="noStrike" cap="none" dirty="0">
              <a:solidFill>
                <a:schemeClr val="tx1"/>
              </a:solidFill>
              <a:latin typeface="Arial"/>
              <a:ea typeface="Arial"/>
              <a:cs typeface="Arial"/>
              <a:sym typeface="Arial"/>
            </a:endParaRPr>
          </a:p>
          <a:p>
            <a:pPr marL="0" marR="0" lvl="0" indent="533400" algn="just" rtl="0">
              <a:spcBef>
                <a:spcPts val="0"/>
              </a:spcBef>
              <a:spcAft>
                <a:spcPts val="0"/>
              </a:spcAft>
              <a:buClr>
                <a:srgbClr val="FF0000"/>
              </a:buClr>
              <a:buSzPts val="1200"/>
              <a:buFont typeface="Arial"/>
              <a:buNone/>
            </a:pPr>
            <a:r>
              <a:rPr lang="ja-JP" sz="1200" b="0" i="0" u="none" strike="noStrike" cap="none" dirty="0">
                <a:solidFill>
                  <a:schemeClr val="tx1"/>
                </a:solidFill>
                <a:latin typeface="Arial"/>
                <a:ea typeface="Arial"/>
                <a:cs typeface="Arial"/>
                <a:sym typeface="Arial"/>
              </a:rPr>
              <a:t>　・定例会議（第1or2月曜日14時～）</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勤務地　：自宅や事務局での作業、講座実施は依頼のあった県内企業へ</a:t>
            </a:r>
            <a:r>
              <a:rPr lang="ja-JP" altLang="en-US" sz="1200" b="0" i="0" u="none" strike="noStrike" cap="none" dirty="0">
                <a:solidFill>
                  <a:schemeClr val="dk1"/>
                </a:solidFill>
                <a:latin typeface="Arial"/>
                <a:ea typeface="Arial"/>
                <a:cs typeface="Arial"/>
                <a:sym typeface="Arial"/>
              </a:rPr>
              <a:t>伺う</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講座時間：1回60分の講座</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謝　　金：1回の講座　講師</a:t>
            </a:r>
            <a:r>
              <a:rPr lang="en-US" altLang="ja-JP" sz="1200" b="0" i="0" u="none" strike="noStrike" cap="none" dirty="0">
                <a:solidFill>
                  <a:schemeClr val="dk1"/>
                </a:solidFill>
                <a:latin typeface="Arial"/>
                <a:ea typeface="Arial"/>
                <a:cs typeface="Arial"/>
                <a:sym typeface="Arial"/>
              </a:rPr>
              <a:t>27000</a:t>
            </a:r>
            <a:r>
              <a:rPr lang="ja-JP" sz="1200" b="0" i="0" u="none" strike="noStrike" cap="none" dirty="0">
                <a:solidFill>
                  <a:schemeClr val="dk1"/>
                </a:solidFill>
                <a:latin typeface="Arial"/>
                <a:ea typeface="Arial"/>
                <a:cs typeface="Arial"/>
                <a:sym typeface="Arial"/>
              </a:rPr>
              <a:t>円　ファシリテーター</a:t>
            </a:r>
            <a:r>
              <a:rPr lang="en-US" altLang="ja-JP" sz="1200" b="0" i="0" u="none" strike="noStrike" cap="none" dirty="0">
                <a:solidFill>
                  <a:schemeClr val="dk1"/>
                </a:solidFill>
                <a:latin typeface="Arial"/>
                <a:ea typeface="Arial"/>
                <a:cs typeface="Arial"/>
                <a:sym typeface="Arial"/>
              </a:rPr>
              <a:t>4500</a:t>
            </a:r>
            <a:r>
              <a:rPr lang="ja-JP" sz="1200" b="0" i="0" u="none" strike="noStrike" cap="none" dirty="0">
                <a:solidFill>
                  <a:schemeClr val="dk1"/>
                </a:solidFill>
                <a:latin typeface="Arial"/>
                <a:ea typeface="Arial"/>
                <a:cs typeface="Arial"/>
                <a:sym typeface="Arial"/>
              </a:rPr>
              <a:t>円（交通費：実費）</a:t>
            </a:r>
            <a:endParaRPr dirty="0"/>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dk1"/>
                </a:solidFill>
                <a:latin typeface="Arial"/>
                <a:ea typeface="Arial"/>
                <a:cs typeface="Arial"/>
                <a:sym typeface="Arial"/>
              </a:rPr>
              <a:t>　</a:t>
            </a:r>
            <a:endParaRPr sz="9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1F7D56C7-FCCF-1E48-0A38-F051D636F587}"/>
              </a:ext>
            </a:extLst>
          </p:cNvPr>
          <p:cNvSpPr/>
          <p:nvPr/>
        </p:nvSpPr>
        <p:spPr>
          <a:xfrm>
            <a:off x="349250" y="853042"/>
            <a:ext cx="6840188" cy="3562649"/>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Google Shape;118;p3"/>
          <p:cNvSpPr txBox="1"/>
          <p:nvPr/>
        </p:nvSpPr>
        <p:spPr>
          <a:xfrm>
            <a:off x="454644" y="276926"/>
            <a:ext cx="6629400" cy="9479478"/>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ja-JP" sz="1400" b="1" i="0" u="none" strike="noStrike" cap="none" dirty="0">
                <a:solidFill>
                  <a:srgbClr val="0070C0"/>
                </a:solidFill>
                <a:latin typeface="Arial"/>
                <a:ea typeface="Arial"/>
                <a:cs typeface="Arial"/>
                <a:sym typeface="Arial"/>
              </a:rPr>
              <a:t>④　助産師による相談室（企業対象）</a:t>
            </a:r>
            <a:endParaRPr sz="1400" b="1" i="0" u="none" strike="noStrike" cap="none" dirty="0">
              <a:solidFill>
                <a:srgbClr val="0070C0"/>
              </a:solidFill>
              <a:latin typeface="Arial"/>
              <a:ea typeface="Arial"/>
              <a:cs typeface="Arial"/>
              <a:sym typeface="Arial"/>
            </a:endParaRPr>
          </a:p>
          <a:p>
            <a:pPr marL="0" marR="0" lvl="0" indent="0" algn="just" rtl="0">
              <a:lnSpc>
                <a:spcPct val="100000"/>
              </a:lnSpc>
              <a:spcBef>
                <a:spcPts val="0"/>
              </a:spcBef>
              <a:spcAft>
                <a:spcPts val="0"/>
              </a:spcAft>
              <a:buNone/>
            </a:pPr>
            <a:r>
              <a:rPr lang="ja-JP" sz="1400" b="0" i="0" u="none" strike="noStrike" cap="none" dirty="0">
                <a:solidFill>
                  <a:srgbClr val="00B0F0"/>
                </a:solidFill>
                <a:latin typeface="Arial"/>
                <a:ea typeface="Arial"/>
                <a:cs typeface="Arial"/>
                <a:sym typeface="Arial"/>
              </a:rPr>
              <a:t>　　</a:t>
            </a:r>
            <a:r>
              <a:rPr lang="ja-JP" sz="1200" b="0" i="0" u="none" strike="noStrike" cap="none" dirty="0">
                <a:solidFill>
                  <a:schemeClr val="dk1"/>
                </a:solidFill>
                <a:latin typeface="Arial"/>
                <a:ea typeface="Arial"/>
                <a:cs typeface="Arial"/>
                <a:sym typeface="Arial"/>
              </a:rPr>
              <a:t>募集人員2～3名</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None/>
            </a:pPr>
            <a:r>
              <a:rPr lang="ja-JP" sz="1400" b="0" i="0" u="none" strike="noStrike" cap="none" dirty="0">
                <a:solidFill>
                  <a:schemeClr val="dk1"/>
                </a:solidFill>
                <a:latin typeface="Arial"/>
                <a:ea typeface="Arial"/>
                <a:cs typeface="Arial"/>
                <a:sym typeface="Arial"/>
              </a:rPr>
              <a:t>　</a:t>
            </a:r>
            <a:endParaRPr sz="1200" b="0" i="0" u="none" strike="noStrike" cap="none" dirty="0">
              <a:solidFill>
                <a:srgbClr val="00B0F0"/>
              </a:solidFill>
              <a:latin typeface="Arial"/>
              <a:ea typeface="Arial"/>
              <a:cs typeface="Arial"/>
              <a:sym typeface="Arial"/>
            </a:endParaRPr>
          </a:p>
          <a:p>
            <a:pPr algn="just"/>
            <a:r>
              <a:rPr lang="ja-JP" sz="1400" b="0" i="0" u="none" strike="noStrike" cap="none" dirty="0">
                <a:solidFill>
                  <a:schemeClr val="dk1"/>
                </a:solidFill>
                <a:latin typeface="Arial"/>
                <a:ea typeface="Arial"/>
                <a:cs typeface="Arial"/>
                <a:sym typeface="Arial"/>
              </a:rPr>
              <a:t>　</a:t>
            </a:r>
            <a:r>
              <a:rPr lang="ja-JP" sz="1200" b="0" i="0" u="none" strike="noStrike" cap="none" dirty="0">
                <a:solidFill>
                  <a:schemeClr val="dk1"/>
                </a:solidFill>
                <a:latin typeface="Arial"/>
                <a:ea typeface="Arial"/>
                <a:cs typeface="Arial"/>
                <a:sym typeface="Arial"/>
              </a:rPr>
              <a:t>要　　件：</a:t>
            </a:r>
            <a:r>
              <a:rPr lang="ja-JP" sz="1200" b="0" i="0" u="none" strike="noStrike" cap="none" dirty="0">
                <a:solidFill>
                  <a:schemeClr val="tx1"/>
                </a:solidFill>
                <a:latin typeface="Arial"/>
                <a:ea typeface="Arial"/>
                <a:cs typeface="Arial"/>
                <a:sym typeface="Arial"/>
              </a:rPr>
              <a:t>神奈川県助産師会会員</a:t>
            </a:r>
            <a:r>
              <a:rPr lang="ja-JP" altLang="en-US" sz="1200" b="0" i="0" u="none" strike="noStrike" cap="none" dirty="0">
                <a:solidFill>
                  <a:schemeClr val="tx1"/>
                </a:solidFill>
                <a:latin typeface="Arial"/>
                <a:ea typeface="Arial"/>
                <a:cs typeface="Arial"/>
                <a:sym typeface="Arial"/>
              </a:rPr>
              <a:t>であり、事業の円滑な運営にも協力できる方</a:t>
            </a:r>
            <a:endParaRPr lang="en-US" altLang="ja-JP" sz="1200" b="0" i="0" u="none" strike="noStrike" cap="none" dirty="0">
              <a:solidFill>
                <a:schemeClr val="tx1"/>
              </a:solidFill>
              <a:latin typeface="Arial"/>
              <a:ea typeface="Arial"/>
              <a:cs typeface="Arial"/>
              <a:sym typeface="Arial"/>
            </a:endParaRPr>
          </a:p>
          <a:p>
            <a:pPr algn="just"/>
            <a:r>
              <a:rPr lang="ja-JP" altLang="en-US" sz="1200" dirty="0">
                <a:solidFill>
                  <a:schemeClr val="tx1"/>
                </a:solidFill>
              </a:rPr>
              <a:t>　　　　　　アドバンス助産師等有資格者</a:t>
            </a:r>
            <a:endParaRPr lang="en-US" altLang="ja-JP" sz="1200" dirty="0">
              <a:solidFill>
                <a:schemeClr val="tx1"/>
              </a:solidFill>
            </a:endParaRPr>
          </a:p>
          <a:p>
            <a:pPr algn="just"/>
            <a:r>
              <a:rPr lang="ja-JP" altLang="en-US" sz="1200" b="0" i="0" u="none" strike="noStrike" cap="none" dirty="0">
                <a:solidFill>
                  <a:schemeClr val="tx1"/>
                </a:solidFill>
                <a:latin typeface="Arial"/>
                <a:ea typeface="Arial"/>
                <a:cs typeface="Arial"/>
                <a:sym typeface="Arial"/>
              </a:rPr>
              <a:t>　　　　　　電話やオンラインなどの相談業務の経験がある方</a:t>
            </a:r>
            <a:endParaRPr lang="en-US" altLang="ja-JP" sz="1200" b="0" i="0" u="none" strike="noStrike" cap="none" dirty="0">
              <a:solidFill>
                <a:schemeClr val="tx1"/>
              </a:solidFill>
              <a:latin typeface="Arial"/>
              <a:ea typeface="Arial"/>
              <a:cs typeface="Arial"/>
              <a:sym typeface="Arial"/>
            </a:endParaRPr>
          </a:p>
          <a:p>
            <a:pPr algn="just"/>
            <a:r>
              <a:rPr lang="ja-JP" altLang="en-US" sz="1200" dirty="0">
                <a:solidFill>
                  <a:schemeClr val="tx1"/>
                </a:solidFill>
              </a:rPr>
              <a:t>　　　　　　</a:t>
            </a:r>
            <a:r>
              <a:rPr lang="ja-JP" altLang="en-US" sz="1200" b="0" i="0" u="none" strike="noStrike" cap="none" dirty="0">
                <a:solidFill>
                  <a:schemeClr val="tx1"/>
                </a:solidFill>
                <a:latin typeface="Arial"/>
                <a:ea typeface="Arial"/>
                <a:cs typeface="Arial"/>
                <a:sym typeface="Arial"/>
              </a:rPr>
              <a:t>理事からの推薦</a:t>
            </a:r>
            <a:r>
              <a:rPr lang="ja-JP" altLang="en-US" sz="1200" dirty="0">
                <a:solidFill>
                  <a:schemeClr val="tx1"/>
                </a:solidFill>
              </a:rPr>
              <a:t>のある方</a:t>
            </a:r>
            <a:endParaRPr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rgbClr val="00B0F0"/>
              </a:buClr>
              <a:buSzPts val="1400"/>
              <a:buFont typeface="Arial"/>
              <a:buNone/>
            </a:pPr>
            <a:r>
              <a:rPr lang="ja-JP" sz="1400" b="0" i="0" u="none" strike="noStrike" cap="none" dirty="0">
                <a:solidFill>
                  <a:schemeClr val="tx1"/>
                </a:solidFill>
                <a:latin typeface="Arial"/>
                <a:ea typeface="Arial"/>
                <a:cs typeface="Arial"/>
                <a:sym typeface="Arial"/>
              </a:rPr>
              <a:t>　</a:t>
            </a:r>
            <a:r>
              <a:rPr lang="ja-JP" sz="1200" b="0" i="0" u="none" strike="noStrike" cap="none" dirty="0">
                <a:solidFill>
                  <a:schemeClr val="tx1"/>
                </a:solidFill>
                <a:latin typeface="Arial"/>
                <a:ea typeface="Arial"/>
                <a:cs typeface="Arial"/>
                <a:sym typeface="Arial"/>
              </a:rPr>
              <a:t>業務内容：</a:t>
            </a:r>
            <a:r>
              <a:rPr lang="ja-JP" altLang="ja-JP" sz="1200" b="0" i="0" u="none" strike="noStrike" cap="none" dirty="0">
                <a:solidFill>
                  <a:schemeClr val="tx1"/>
                </a:solidFill>
                <a:latin typeface="Arial"/>
                <a:ea typeface="Arial"/>
                <a:cs typeface="Arial"/>
                <a:sym typeface="Arial"/>
              </a:rPr>
              <a:t>メンバーと協力し</a:t>
            </a:r>
            <a:r>
              <a:rPr lang="ja-JP" altLang="en-US" sz="1200" b="0" i="0" u="none" strike="noStrike" cap="none" dirty="0">
                <a:solidFill>
                  <a:schemeClr val="tx1"/>
                </a:solidFill>
                <a:latin typeface="Arial"/>
                <a:ea typeface="Arial"/>
                <a:cs typeface="Arial"/>
                <a:sym typeface="Arial"/>
              </a:rPr>
              <a:t>、</a:t>
            </a:r>
            <a:r>
              <a:rPr lang="ja-JP" altLang="ja-JP" sz="1200" b="0" i="0" u="none" strike="noStrike" cap="none" dirty="0">
                <a:solidFill>
                  <a:schemeClr val="tx1"/>
                </a:solidFill>
                <a:latin typeface="Arial"/>
                <a:ea typeface="Arial"/>
                <a:cs typeface="Arial"/>
                <a:sym typeface="Arial"/>
              </a:rPr>
              <a:t>円滑な</a:t>
            </a:r>
            <a:r>
              <a:rPr lang="ja-JP" altLang="en-US" sz="1200" b="0" i="0" u="none" strike="noStrike" cap="none" dirty="0">
                <a:solidFill>
                  <a:schemeClr val="tx1"/>
                </a:solidFill>
                <a:latin typeface="Arial"/>
                <a:ea typeface="Arial"/>
                <a:cs typeface="Arial"/>
                <a:sym typeface="Arial"/>
              </a:rPr>
              <a:t>企画・</a:t>
            </a:r>
            <a:r>
              <a:rPr lang="ja-JP" altLang="ja-JP" sz="1200" b="0" i="0" u="none" strike="noStrike" cap="none" dirty="0">
                <a:solidFill>
                  <a:schemeClr val="tx1"/>
                </a:solidFill>
                <a:latin typeface="Arial"/>
                <a:ea typeface="Arial"/>
                <a:cs typeface="Arial"/>
                <a:sym typeface="Arial"/>
              </a:rPr>
              <a:t>運営をする</a:t>
            </a:r>
            <a:endParaRPr lang="en-US" altLang="ja-JP"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rgbClr val="00B0F0"/>
              </a:buClr>
              <a:buSzPts val="1400"/>
              <a:buFont typeface="Arial"/>
              <a:buNone/>
            </a:pPr>
            <a:r>
              <a:rPr lang="ja-JP" altLang="en-US" sz="1200" dirty="0">
                <a:solidFill>
                  <a:schemeClr val="tx1"/>
                </a:solidFill>
              </a:rPr>
              <a:t>　　　　　　</a:t>
            </a:r>
            <a:r>
              <a:rPr lang="ja-JP" sz="1200" b="0" i="0" u="none" strike="noStrike" cap="none" dirty="0">
                <a:solidFill>
                  <a:schemeClr val="tx1"/>
                </a:solidFill>
                <a:latin typeface="Arial"/>
                <a:ea typeface="Arial"/>
                <a:cs typeface="Arial"/>
                <a:sym typeface="Arial"/>
              </a:rPr>
              <a:t>オンラインによる相談対応</a:t>
            </a:r>
            <a:endParaRPr lang="en-US" altLang="ja-JP" sz="1200" b="0" i="0" u="none" strike="noStrike" cap="none" dirty="0">
              <a:solidFill>
                <a:schemeClr val="tx1"/>
              </a:solidFill>
              <a:latin typeface="Arial"/>
              <a:ea typeface="Arial"/>
              <a:cs typeface="Arial"/>
              <a:sym typeface="Arial"/>
            </a:endParaRPr>
          </a:p>
          <a:p>
            <a:pPr marL="0" marR="0" lvl="0" indent="533400" algn="just" defTabSz="914400" rtl="0" eaLnBrk="1" fontAlgn="auto" latinLnBrk="0" hangingPunct="1">
              <a:lnSpc>
                <a:spcPct val="100000"/>
              </a:lnSpc>
              <a:spcBef>
                <a:spcPts val="0"/>
              </a:spcBef>
              <a:spcAft>
                <a:spcPts val="0"/>
              </a:spcAft>
              <a:buClr>
                <a:srgbClr val="FF0000"/>
              </a:buClr>
              <a:buSzPts val="1200"/>
              <a:buFont typeface="Arial"/>
              <a:buNone/>
              <a:tabLst/>
              <a:defRPr/>
            </a:pPr>
            <a:r>
              <a:rPr lang="ja-JP" altLang="en-US" sz="1200" dirty="0">
                <a:solidFill>
                  <a:schemeClr val="tx1"/>
                </a:solidFill>
              </a:rPr>
              <a:t>　　</a:t>
            </a:r>
            <a:r>
              <a:rPr kumimoji="0" lang="ja-JP" altLang="en-US" sz="1200" b="0" i="0" u="none" strike="noStrike" kern="0" cap="none" spc="0" normalizeH="0" baseline="0" noProof="0" dirty="0">
                <a:ln>
                  <a:noFill/>
                </a:ln>
                <a:solidFill>
                  <a:schemeClr val="tx1"/>
                </a:solidFill>
                <a:effectLst/>
                <a:uLnTx/>
                <a:uFillTx/>
                <a:latin typeface="Arial"/>
                <a:ea typeface="Arial"/>
                <a:cs typeface="Arial"/>
                <a:sym typeface="Arial"/>
              </a:rPr>
              <a:t>・相談業務に向けた資料作成</a:t>
            </a:r>
          </a:p>
          <a:p>
            <a:pPr marL="0" marR="0" lvl="0" indent="533400" algn="just" defTabSz="914400" rtl="0" eaLnBrk="1" fontAlgn="auto" latinLnBrk="0" hangingPunct="1">
              <a:lnSpc>
                <a:spcPct val="100000"/>
              </a:lnSpc>
              <a:spcBef>
                <a:spcPts val="0"/>
              </a:spcBef>
              <a:spcAft>
                <a:spcPts val="0"/>
              </a:spcAft>
              <a:buClr>
                <a:srgbClr val="FF0000"/>
              </a:buClr>
              <a:buSzPts val="1200"/>
              <a:buFont typeface="Arial"/>
              <a:buNone/>
              <a:tabLst/>
              <a:defRPr/>
            </a:pPr>
            <a:r>
              <a:rPr kumimoji="0" lang="ja-JP" altLang="en-US" sz="1200" b="0" i="0" u="none" strike="noStrike" kern="0" cap="none" spc="0" normalizeH="0" baseline="0" noProof="0" dirty="0">
                <a:ln>
                  <a:noFill/>
                </a:ln>
                <a:solidFill>
                  <a:schemeClr val="tx1"/>
                </a:solidFill>
                <a:effectLst/>
                <a:uLnTx/>
                <a:uFillTx/>
                <a:latin typeface="Arial"/>
                <a:ea typeface="Arial"/>
                <a:cs typeface="Arial"/>
                <a:sym typeface="Arial"/>
              </a:rPr>
              <a:t>　　・業務の準備、実施、報告、集計</a:t>
            </a:r>
          </a:p>
          <a:p>
            <a:pPr marL="0" marR="0" lvl="0" indent="533400" algn="just" defTabSz="914400" rtl="0" eaLnBrk="1" fontAlgn="auto" latinLnBrk="0" hangingPunct="1">
              <a:lnSpc>
                <a:spcPct val="100000"/>
              </a:lnSpc>
              <a:spcBef>
                <a:spcPts val="0"/>
              </a:spcBef>
              <a:spcAft>
                <a:spcPts val="0"/>
              </a:spcAft>
              <a:buClr>
                <a:srgbClr val="FF0000"/>
              </a:buClr>
              <a:buSzPts val="1200"/>
              <a:buFont typeface="Arial"/>
              <a:buNone/>
              <a:tabLst/>
              <a:defRPr/>
            </a:pPr>
            <a:r>
              <a:rPr kumimoji="0" lang="ja-JP" altLang="en-US" sz="1200" b="0" i="0" u="none" strike="noStrike" kern="0" cap="none" spc="0" normalizeH="0" baseline="0" noProof="0" dirty="0">
                <a:ln>
                  <a:noFill/>
                </a:ln>
                <a:solidFill>
                  <a:schemeClr val="tx1"/>
                </a:solidFill>
                <a:effectLst/>
                <a:uLnTx/>
                <a:uFillTx/>
                <a:latin typeface="Arial"/>
                <a:ea typeface="Arial"/>
                <a:cs typeface="Arial"/>
                <a:sym typeface="Arial"/>
              </a:rPr>
              <a:t>　　・定期的なお便りの作成</a:t>
            </a:r>
            <a:endParaRPr kumimoji="0" lang="en-US" altLang="ja-JP" sz="1200" b="0" i="0" u="none" strike="noStrike" kern="0" cap="none" spc="0" normalizeH="0" baseline="0" noProof="0" dirty="0">
              <a:ln>
                <a:noFill/>
              </a:ln>
              <a:solidFill>
                <a:schemeClr val="tx1"/>
              </a:solidFill>
              <a:effectLst/>
              <a:uLnTx/>
              <a:uFillTx/>
              <a:latin typeface="Arial"/>
              <a:ea typeface="Arial"/>
              <a:cs typeface="Arial"/>
              <a:sym typeface="Arial"/>
            </a:endParaRPr>
          </a:p>
          <a:p>
            <a:pPr marL="0" marR="0" lvl="0" indent="533400" algn="just" defTabSz="914400" rtl="0" eaLnBrk="1" fontAlgn="auto" latinLnBrk="0" hangingPunct="1">
              <a:lnSpc>
                <a:spcPct val="100000"/>
              </a:lnSpc>
              <a:spcBef>
                <a:spcPts val="0"/>
              </a:spcBef>
              <a:spcAft>
                <a:spcPts val="0"/>
              </a:spcAft>
              <a:buClr>
                <a:srgbClr val="FF0000"/>
              </a:buClr>
              <a:buSzPts val="1200"/>
              <a:buFont typeface="Arial"/>
              <a:buNone/>
              <a:tabLst/>
              <a:defRPr/>
            </a:pPr>
            <a:r>
              <a:rPr kumimoji="0" lang="ja-JP" altLang="en-US" sz="1200" b="0" i="0" u="none" strike="noStrike" kern="0" cap="none" spc="0" normalizeH="0" baseline="0" noProof="0" dirty="0">
                <a:ln>
                  <a:noFill/>
                </a:ln>
                <a:solidFill>
                  <a:schemeClr val="tx1"/>
                </a:solidFill>
                <a:effectLst/>
                <a:uLnTx/>
                <a:uFillTx/>
                <a:latin typeface="Arial"/>
                <a:ea typeface="Arial"/>
                <a:cs typeface="Arial"/>
                <a:sym typeface="Arial"/>
              </a:rPr>
              <a:t>　　・定例会議（日程は未定）</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相談内容：女性特有の健康問題に対する指導及び助言</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家庭内における妊娠・出産・育児に関しての指導及び助言</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職場における女性特有のキャリアに関しての助言</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相談中において専門機関への紹介の必要性を判断した場合の情報提供及び指導</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その他女性のライフサイクルにお</a:t>
            </a:r>
            <a:r>
              <a:rPr lang="ja-JP" altLang="en-US" sz="1200" b="0" i="0" u="none" strike="noStrike" cap="none" dirty="0">
                <a:solidFill>
                  <a:schemeClr val="tx1"/>
                </a:solidFill>
                <a:latin typeface="Arial"/>
                <a:ea typeface="Arial"/>
                <a:cs typeface="Arial"/>
                <a:sym typeface="Arial"/>
              </a:rPr>
              <a:t>ける発達課題</a:t>
            </a:r>
            <a:r>
              <a:rPr lang="ja-JP" sz="1200" b="0" i="0" u="none" strike="noStrike" cap="none" dirty="0">
                <a:solidFill>
                  <a:schemeClr val="tx1"/>
                </a:solidFill>
                <a:latin typeface="Arial"/>
                <a:ea typeface="Arial"/>
                <a:cs typeface="Arial"/>
                <a:sym typeface="Arial"/>
              </a:rPr>
              <a:t>に関しての指導及び助言</a:t>
            </a:r>
            <a:endParaRPr dirty="0">
              <a:solidFill>
                <a:schemeClr val="tx1"/>
              </a:solidFil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勤 務 地 ：</a:t>
            </a:r>
            <a:r>
              <a:rPr lang="ja-JP" altLang="ja-JP" sz="1200" b="0" i="0" u="none" strike="noStrike" cap="none" dirty="0">
                <a:solidFill>
                  <a:schemeClr val="tx1"/>
                </a:solidFill>
                <a:latin typeface="Arial"/>
                <a:ea typeface="Arial"/>
                <a:cs typeface="Arial"/>
                <a:sym typeface="Arial"/>
              </a:rPr>
              <a:t>自宅</a:t>
            </a:r>
            <a:r>
              <a:rPr lang="ja-JP" altLang="en-US" sz="1200" b="0" i="0" u="none" strike="noStrike" cap="none" dirty="0">
                <a:solidFill>
                  <a:schemeClr val="tx1"/>
                </a:solidFill>
                <a:latin typeface="Arial"/>
                <a:ea typeface="Arial"/>
                <a:cs typeface="Arial"/>
                <a:sym typeface="Arial"/>
              </a:rPr>
              <a:t>で</a:t>
            </a:r>
            <a:r>
              <a:rPr lang="ja-JP" altLang="ja-JP" sz="1200" b="0" i="0" u="none" strike="noStrike" cap="none" dirty="0">
                <a:solidFill>
                  <a:schemeClr val="tx1"/>
                </a:solidFill>
                <a:latin typeface="Arial"/>
                <a:ea typeface="Arial"/>
                <a:cs typeface="Arial"/>
                <a:sym typeface="Arial"/>
              </a:rPr>
              <a:t>プライバシー保護を図れる場所</a:t>
            </a:r>
            <a:endParaRPr lang="en-US" altLang="ja-JP"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altLang="en-US" sz="1200" dirty="0">
                <a:solidFill>
                  <a:schemeClr val="tx1"/>
                </a:solidFill>
              </a:rPr>
              <a:t>　 </a:t>
            </a:r>
            <a:r>
              <a:rPr lang="ja-JP" sz="1200" b="0" i="0" u="none" strike="noStrike" cap="none" dirty="0">
                <a:solidFill>
                  <a:schemeClr val="tx1"/>
                </a:solidFill>
                <a:latin typeface="Arial"/>
                <a:ea typeface="Arial"/>
                <a:cs typeface="Arial"/>
                <a:sym typeface="Arial"/>
              </a:rPr>
              <a:t>勤務時間：</a:t>
            </a:r>
            <a:r>
              <a:rPr lang="ja-JP" altLang="en-US" sz="1200" dirty="0">
                <a:solidFill>
                  <a:schemeClr val="tx1"/>
                </a:solidFill>
              </a:rPr>
              <a:t>企業の</a:t>
            </a:r>
            <a:r>
              <a:rPr lang="ja-JP" altLang="en-US" sz="1200" b="0" i="0" u="none" strike="noStrike" cap="none" dirty="0">
                <a:solidFill>
                  <a:schemeClr val="tx1"/>
                </a:solidFill>
                <a:latin typeface="Arial"/>
                <a:ea typeface="Arial"/>
                <a:cs typeface="Arial"/>
                <a:sym typeface="Arial"/>
              </a:rPr>
              <a:t>営業</a:t>
            </a:r>
            <a:r>
              <a:rPr lang="ja-JP" sz="1200" b="0" i="0" u="none" strike="noStrike" cap="none" dirty="0">
                <a:solidFill>
                  <a:schemeClr val="tx1"/>
                </a:solidFill>
                <a:latin typeface="Arial"/>
                <a:ea typeface="Arial"/>
                <a:cs typeface="Arial"/>
                <a:sym typeface="Arial"/>
              </a:rPr>
              <a:t>時間内で、</a:t>
            </a:r>
            <a:r>
              <a:rPr lang="ja-JP" altLang="en-US" sz="1200" b="0" i="0" u="none" strike="noStrike" cap="none" dirty="0">
                <a:solidFill>
                  <a:schemeClr val="tx1"/>
                </a:solidFill>
                <a:latin typeface="Arial"/>
                <a:ea typeface="Arial"/>
                <a:cs typeface="Arial"/>
                <a:sym typeface="Arial"/>
              </a:rPr>
              <a:t>相談者と相談員の</a:t>
            </a:r>
            <a:r>
              <a:rPr lang="ja-JP" sz="1200" b="0" i="0" u="none" strike="noStrike" cap="none" dirty="0">
                <a:solidFill>
                  <a:schemeClr val="tx1"/>
                </a:solidFill>
                <a:latin typeface="Arial"/>
                <a:ea typeface="Arial"/>
                <a:cs typeface="Arial"/>
                <a:sym typeface="Arial"/>
              </a:rPr>
              <a:t>双方が取り決めた時間</a:t>
            </a:r>
            <a:endParaRPr lang="en-US" altLang="ja-JP" sz="1200" b="0" i="0" u="none" strike="noStrike" cap="none" dirty="0">
              <a:solidFill>
                <a:schemeClr val="tx1"/>
              </a:solidFill>
              <a:latin typeface="Arial"/>
              <a:ea typeface="Arial"/>
              <a:cs typeface="Arial"/>
              <a:sym typeface="Arial"/>
            </a:endParaRPr>
          </a:p>
          <a:p>
            <a:pPr marL="0" marR="0" lvl="0" indent="0" algn="just" rtl="0">
              <a:spcBef>
                <a:spcPts val="0"/>
              </a:spcBef>
              <a:spcAft>
                <a:spcPts val="0"/>
              </a:spcAft>
              <a:buClr>
                <a:schemeClr val="dk1"/>
              </a:buClr>
              <a:buSzPts val="1200"/>
              <a:buFont typeface="Arial"/>
              <a:buNone/>
            </a:pPr>
            <a:r>
              <a:rPr lang="ja-JP" sz="1200" b="0" i="0" u="none" strike="noStrike" cap="none" dirty="0">
                <a:solidFill>
                  <a:schemeClr val="tx1"/>
                </a:solidFill>
                <a:latin typeface="Arial"/>
                <a:ea typeface="Arial"/>
                <a:cs typeface="Arial"/>
                <a:sym typeface="Arial"/>
              </a:rPr>
              <a:t>     謝　　金：</a:t>
            </a:r>
            <a:r>
              <a:rPr lang="en-US" altLang="ja-JP" sz="1200" b="0" i="0" u="none" strike="noStrike" cap="none" dirty="0">
                <a:solidFill>
                  <a:schemeClr val="tx1"/>
                </a:solidFill>
                <a:latin typeface="Arial"/>
                <a:ea typeface="Arial"/>
                <a:cs typeface="Arial"/>
                <a:sym typeface="Arial"/>
              </a:rPr>
              <a:t>4500</a:t>
            </a:r>
            <a:r>
              <a:rPr lang="ja-JP" sz="1200" b="0" i="0" u="none" strike="noStrike" cap="none" dirty="0">
                <a:solidFill>
                  <a:schemeClr val="tx1"/>
                </a:solidFill>
                <a:latin typeface="Arial"/>
                <a:ea typeface="Arial"/>
                <a:cs typeface="Arial"/>
                <a:sym typeface="Arial"/>
              </a:rPr>
              <a:t>円／1回30分以内</a:t>
            </a:r>
            <a:endParaRPr dirty="0">
              <a:solidFill>
                <a:schemeClr val="tx1"/>
              </a:solidFill>
            </a:endParaRPr>
          </a:p>
          <a:p>
            <a:pPr marL="0" marR="0" lvl="0" indent="0" algn="just" rtl="0">
              <a:spcBef>
                <a:spcPts val="0"/>
              </a:spcBef>
              <a:spcAft>
                <a:spcPts val="0"/>
              </a:spcAft>
              <a:buNone/>
            </a:pPr>
            <a:r>
              <a:rPr lang="ja-JP" sz="1200" b="1" i="0" u="none" strike="noStrike" cap="none" dirty="0">
                <a:solidFill>
                  <a:schemeClr val="dk1"/>
                </a:solidFill>
                <a:latin typeface="Arial"/>
                <a:ea typeface="Arial"/>
                <a:cs typeface="Arial"/>
                <a:sym typeface="Arial"/>
              </a:rPr>
              <a:t>　　　</a:t>
            </a:r>
            <a:endParaRPr lang="en-US" altLang="ja-JP" sz="1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ja-JP" sz="1200" b="0"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申込み日程</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2025年4月30日（水）～6月30日（月）</a:t>
            </a:r>
            <a:endParaRPr dirty="0"/>
          </a:p>
          <a:p>
            <a:pPr marL="0" marR="0" lvl="0" indent="0" algn="just" rtl="0">
              <a:lnSpc>
                <a:spcPct val="100000"/>
              </a:lnSpc>
              <a:spcBef>
                <a:spcPts val="0"/>
              </a:spcBef>
              <a:spcAft>
                <a:spcPts val="0"/>
              </a:spcAft>
              <a:buClr>
                <a:srgbClr val="000000"/>
              </a:buClr>
              <a:buSzPts val="1200"/>
              <a:buFont typeface="Arial"/>
              <a:buNone/>
            </a:pPr>
            <a:r>
              <a:rPr lang="ja-JP" sz="1200" b="0" i="0" u="none" strike="noStrike" cap="none" dirty="0">
                <a:solidFill>
                  <a:srgbClr val="000000"/>
                </a:solidFill>
                <a:latin typeface="Arial"/>
                <a:ea typeface="Arial"/>
                <a:cs typeface="Arial"/>
                <a:sym typeface="Arial"/>
              </a:rPr>
              <a:t>　　</a:t>
            </a:r>
            <a:r>
              <a:rPr lang="ja-JP" sz="1200" b="0" i="0" u="none" strike="noStrike" cap="none" dirty="0">
                <a:solidFill>
                  <a:srgbClr val="FF0000"/>
                </a:solidFill>
                <a:latin typeface="Arial"/>
                <a:ea typeface="Arial"/>
                <a:cs typeface="Arial"/>
                <a:sym typeface="Arial"/>
              </a:rPr>
              <a:t>　</a:t>
            </a:r>
            <a:r>
              <a:rPr lang="ja-JP" altLang="en-US" sz="1200" dirty="0">
                <a:solidFill>
                  <a:schemeClr val="tx1"/>
                </a:solidFill>
              </a:rPr>
              <a:t>応募者多数の場合は、期日より早めに受付を終了します</a:t>
            </a:r>
            <a:r>
              <a:rPr lang="ja-JP" altLang="en-US" sz="1200" dirty="0">
                <a:solidFill>
                  <a:srgbClr val="FF0000"/>
                </a:solidFill>
              </a:rPr>
              <a:t>。</a:t>
            </a:r>
            <a:endParaRPr lang="en-US" altLang="ja-JP" sz="1200" dirty="0">
              <a:solidFill>
                <a:srgbClr val="FF0000"/>
              </a:solidFill>
            </a:endParaRPr>
          </a:p>
          <a:p>
            <a:pPr marL="0" marR="0" lvl="0" indent="0" algn="just" rtl="0">
              <a:lnSpc>
                <a:spcPct val="100000"/>
              </a:lnSpc>
              <a:spcBef>
                <a:spcPts val="0"/>
              </a:spcBef>
              <a:spcAft>
                <a:spcPts val="0"/>
              </a:spcAft>
              <a:buClr>
                <a:srgbClr val="000000"/>
              </a:buClr>
              <a:buSzPts val="1200"/>
              <a:buFont typeface="Arial"/>
              <a:buNone/>
            </a:pPr>
            <a:endParaRPr lang="ja-JP" altLang="en-US" sz="1200" dirty="0">
              <a:solidFill>
                <a:srgbClr val="FF0000"/>
              </a:solidFill>
            </a:endParaRPr>
          </a:p>
          <a:p>
            <a:pPr marL="0" marR="0" lvl="0" indent="0" algn="just" rtl="0">
              <a:lnSpc>
                <a:spcPct val="100000"/>
              </a:lnSpc>
              <a:spcBef>
                <a:spcPts val="0"/>
              </a:spcBef>
              <a:spcAft>
                <a:spcPts val="0"/>
              </a:spcAft>
              <a:buClr>
                <a:srgbClr val="000000"/>
              </a:buClr>
              <a:buSzPts val="1200"/>
              <a:buFont typeface="Arial"/>
              <a:buNone/>
            </a:pPr>
            <a:r>
              <a:rPr lang="ja-JP" altLang="ja-JP" sz="1400" b="0" i="0" u="none" strike="noStrike" cap="none" dirty="0">
                <a:solidFill>
                  <a:srgbClr val="000000"/>
                </a:solidFill>
                <a:latin typeface="Arial"/>
                <a:ea typeface="Arial"/>
                <a:cs typeface="Arial"/>
                <a:sym typeface="Arial"/>
              </a:rPr>
              <a:t>📅</a:t>
            </a:r>
            <a:r>
              <a:rPr lang="ja-JP" altLang="en-US" dirty="0"/>
              <a:t> </a:t>
            </a:r>
            <a:r>
              <a:rPr lang="ja-JP" altLang="en-US" sz="1400" b="0" i="0" u="none" strike="noStrike" cap="none" dirty="0">
                <a:solidFill>
                  <a:srgbClr val="000000"/>
                </a:solidFill>
                <a:latin typeface="Arial"/>
                <a:ea typeface="Arial"/>
                <a:cs typeface="Arial"/>
                <a:sym typeface="Arial"/>
              </a:rPr>
              <a:t>選考について</a:t>
            </a:r>
          </a:p>
          <a:p>
            <a:pPr marL="0" marR="0" lvl="0" indent="0" algn="just" rtl="0">
              <a:lnSpc>
                <a:spcPct val="100000"/>
              </a:lnSpc>
              <a:spcBef>
                <a:spcPts val="0"/>
              </a:spcBef>
              <a:spcAft>
                <a:spcPts val="0"/>
              </a:spcAft>
              <a:buClr>
                <a:srgbClr val="000000"/>
              </a:buClr>
              <a:buSzPts val="1200"/>
              <a:buFont typeface="Arial"/>
              <a:buNone/>
            </a:pPr>
            <a:r>
              <a:rPr lang="ja-JP" altLang="en-US" dirty="0"/>
              <a:t>　　面接を行い、検討後、採用決定のご連絡をいたします。面接についてはご連</a:t>
            </a:r>
          </a:p>
          <a:p>
            <a:pPr marL="0" marR="0" lvl="0" indent="0" algn="just" rtl="0">
              <a:lnSpc>
                <a:spcPct val="100000"/>
              </a:lnSpc>
              <a:spcBef>
                <a:spcPts val="0"/>
              </a:spcBef>
              <a:spcAft>
                <a:spcPts val="0"/>
              </a:spcAft>
              <a:buClr>
                <a:srgbClr val="000000"/>
              </a:buClr>
              <a:buSzPts val="1200"/>
              <a:buFont typeface="Arial"/>
              <a:buNone/>
            </a:pPr>
            <a:r>
              <a:rPr lang="ja-JP" altLang="en-US" dirty="0"/>
              <a:t>　　絡しますので、面接可能日をお書きください。参考にさせていただきます。</a:t>
            </a:r>
            <a:endParaRPr dirty="0">
              <a:solidFill>
                <a:schemeClr val="tx1"/>
              </a:solidFill>
            </a:endParaRPr>
          </a:p>
          <a:p>
            <a:pPr marL="0" marR="0" lvl="0" indent="0" algn="just" rtl="0">
              <a:lnSpc>
                <a:spcPct val="100000"/>
              </a:lnSpc>
              <a:spcBef>
                <a:spcPts val="0"/>
              </a:spcBef>
              <a:spcAft>
                <a:spcPts val="0"/>
              </a:spcAft>
              <a:buClr>
                <a:srgbClr val="000000"/>
              </a:buClr>
              <a:buSzPts val="1200"/>
              <a:buFont typeface="Arial"/>
              <a:buNone/>
            </a:pPr>
            <a:r>
              <a:rPr lang="ja-JP" sz="1200" b="0"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面接日程</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日時: 先着順で随時調整</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会場: オンライン　または　対面</a:t>
            </a:r>
            <a:endParaRPr lang="en-US" altLang="ja-JP"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Calibri"/>
              <a:buNone/>
            </a:pPr>
            <a:endParaRPr sz="1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【申込み先】</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神奈川県助産師会事務局</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E-mail：</a:t>
            </a:r>
            <a:r>
              <a:rPr lang="ja-JP" sz="1400" b="0" i="0" u="sng" strike="noStrike" cap="none" dirty="0">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mw-kngw@gold.ocn.ne.jp</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件名：「</a:t>
            </a:r>
            <a:r>
              <a:rPr lang="ja-JP" altLang="en-US" dirty="0"/>
              <a:t>チームメンバー</a:t>
            </a:r>
            <a:r>
              <a:rPr lang="ja-JP" sz="1400" b="0" i="0" u="none" strike="noStrike" cap="none" dirty="0">
                <a:solidFill>
                  <a:srgbClr val="000000"/>
                </a:solidFill>
                <a:latin typeface="Arial"/>
                <a:ea typeface="Arial"/>
                <a:cs typeface="Arial"/>
                <a:sym typeface="Arial"/>
              </a:rPr>
              <a:t>応募」</a:t>
            </a:r>
            <a:endParaRPr dirty="0"/>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a:t>
            </a:r>
            <a:r>
              <a:rPr lang="ja-JP" sz="1400" b="0" i="0" u="sng" strike="noStrike" cap="none" dirty="0">
                <a:solidFill>
                  <a:srgbClr val="000000"/>
                </a:solidFill>
                <a:latin typeface="Arial"/>
                <a:ea typeface="Arial"/>
                <a:cs typeface="Arial"/>
                <a:sym typeface="Arial"/>
              </a:rPr>
              <a:t>応募ナンバー①、②、③、④より選択</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a:t>
            </a:r>
            <a:r>
              <a:rPr lang="ja-JP" sz="1400" b="1" i="0" u="none" strike="noStrike" cap="none" dirty="0">
                <a:solidFill>
                  <a:srgbClr val="000000"/>
                </a:solidFill>
                <a:latin typeface="Arial"/>
                <a:ea typeface="Arial"/>
                <a:cs typeface="Arial"/>
                <a:sym typeface="Arial"/>
              </a:rPr>
              <a:t>履歴書添付</a:t>
            </a:r>
            <a:r>
              <a:rPr lang="ja-JP" sz="1400" b="0" i="0" u="none" strike="noStrike" cap="none" dirty="0">
                <a:solidFill>
                  <a:srgbClr val="FF0000"/>
                </a:solidFill>
                <a:latin typeface="Arial"/>
                <a:ea typeface="Arial"/>
                <a:cs typeface="Arial"/>
                <a:sym typeface="Arial"/>
              </a:rPr>
              <a:t>　</a:t>
            </a:r>
            <a:r>
              <a:rPr lang="ja-JP" sz="1400" b="1" i="0" u="none" strike="noStrike" cap="none" dirty="0">
                <a:solidFill>
                  <a:srgbClr val="FF0000"/>
                </a:solidFill>
                <a:latin typeface="Arial"/>
                <a:ea typeface="Arial"/>
                <a:cs typeface="Arial"/>
                <a:sym typeface="Arial"/>
              </a:rPr>
              <a:t>（パスワード：2025）</a:t>
            </a:r>
            <a:r>
              <a:rPr lang="ja-JP" sz="1400" b="1" i="0" u="none" strike="noStrike" cap="none" dirty="0">
                <a:solidFill>
                  <a:srgbClr val="000000"/>
                </a:solidFill>
                <a:latin typeface="Arial"/>
                <a:ea typeface="Arial"/>
                <a:cs typeface="Arial"/>
                <a:sym typeface="Arial"/>
              </a:rPr>
              <a:t>を必ずかけて送付お願いします</a:t>
            </a:r>
            <a:endParaRPr sz="1400" b="1"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a:t>
            </a:r>
            <a:r>
              <a:rPr lang="ja-JP" sz="1400" b="0" i="0" u="sng" strike="noStrike" cap="none" dirty="0">
                <a:solidFill>
                  <a:srgbClr val="000000"/>
                </a:solidFill>
                <a:latin typeface="Arial"/>
                <a:ea typeface="Arial"/>
                <a:cs typeface="Arial"/>
                <a:sym typeface="Arial"/>
              </a:rPr>
              <a:t>面接の参考に、都合がよい曜日・時間帯等をお書きください</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ja-JP" sz="1400" b="0" i="0" u="none" strike="noStrike" cap="none" dirty="0">
                <a:solidFill>
                  <a:srgbClr val="000000"/>
                </a:solidFill>
                <a:latin typeface="Arial"/>
                <a:ea typeface="Arial"/>
                <a:cs typeface="Arial"/>
                <a:sym typeface="Arial"/>
              </a:rPr>
              <a:t>　以上明記</a:t>
            </a:r>
            <a:r>
              <a:rPr lang="ja-JP" altLang="en-US" sz="1400" b="0" i="0" u="none" strike="noStrike" cap="none" dirty="0">
                <a:solidFill>
                  <a:srgbClr val="000000"/>
                </a:solidFill>
                <a:latin typeface="Arial"/>
                <a:ea typeface="Arial"/>
                <a:cs typeface="Arial"/>
                <a:sym typeface="Arial"/>
              </a:rPr>
              <a:t>のうえ</a:t>
            </a:r>
            <a:r>
              <a:rPr lang="ja-JP" sz="1400" b="0" i="0" u="none" strike="noStrike" cap="none" dirty="0">
                <a:solidFill>
                  <a:srgbClr val="000000"/>
                </a:solidFill>
                <a:latin typeface="Arial"/>
                <a:ea typeface="Arial"/>
                <a:cs typeface="Arial"/>
                <a:sym typeface="Arial"/>
              </a:rPr>
              <a:t>、期限までにお申込みください。</a:t>
            </a:r>
            <a:endParaRPr dirty="0"/>
          </a:p>
          <a:p>
            <a:pPr marL="0" marR="0" lvl="0" indent="0" algn="just" rtl="0">
              <a:lnSpc>
                <a:spcPct val="100000"/>
              </a:lnSpc>
              <a:spcBef>
                <a:spcPts val="0"/>
              </a:spcBef>
              <a:spcAft>
                <a:spcPts val="0"/>
              </a:spcAft>
              <a:buClr>
                <a:srgbClr val="000000"/>
              </a:buClr>
              <a:buSzPts val="1200"/>
              <a:buFont typeface="Arial"/>
              <a:buNone/>
            </a:pPr>
            <a:r>
              <a:rPr lang="ja-JP" sz="1200" b="0"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ja-JP" sz="1200" b="0" i="0" u="none" strike="noStrike" cap="none" dirty="0">
                <a:solidFill>
                  <a:srgbClr val="000000"/>
                </a:solidFill>
                <a:latin typeface="Arial"/>
                <a:ea typeface="Arial"/>
                <a:cs typeface="Arial"/>
                <a:sym typeface="Arial"/>
              </a:rPr>
              <a:t>公益社団法人神奈川県助産師会　事業統括担当　　</a:t>
            </a:r>
            <a:endParaRPr sz="12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1218</Words>
  <Application>Microsoft Office PowerPoint</Application>
  <PresentationFormat>ユーザー設定</PresentationFormat>
  <Paragraphs>131</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UD デジタル 教科書体 NP-B</vt:lpstr>
      <vt:lpstr>Arial</vt:lpstr>
      <vt:lpstr>Calibri</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又木由美</dc:creator>
  <cp:lastModifiedBy>user</cp:lastModifiedBy>
  <cp:revision>15</cp:revision>
  <dcterms:created xsi:type="dcterms:W3CDTF">2006-08-16T00:00:00Z</dcterms:created>
  <dcterms:modified xsi:type="dcterms:W3CDTF">2025-04-30T04:18:01Z</dcterms:modified>
</cp:coreProperties>
</file>